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7" r:id="rId6"/>
    <p:sldId id="266" r:id="rId7"/>
    <p:sldId id="259" r:id="rId8"/>
    <p:sldId id="268" r:id="rId9"/>
    <p:sldId id="270" r:id="rId10"/>
    <p:sldId id="258" r:id="rId11"/>
    <p:sldId id="265" r:id="rId12"/>
    <p:sldId id="272" r:id="rId13"/>
    <p:sldId id="271" r:id="rId14"/>
    <p:sldId id="274" r:id="rId15"/>
    <p:sldId id="267" r:id="rId16"/>
    <p:sldId id="275" r:id="rId17"/>
    <p:sldId id="276" r:id="rId18"/>
    <p:sldId id="260" r:id="rId19"/>
    <p:sldId id="261" r:id="rId20"/>
    <p:sldId id="262" r:id="rId21"/>
    <p:sldId id="277" r:id="rId22"/>
    <p:sldId id="264" r:id="rId23"/>
    <p:sldId id="278" r:id="rId24"/>
    <p:sldId id="279" r:id="rId25"/>
    <p:sldId id="280" r:id="rId26"/>
    <p:sldId id="281" r:id="rId27"/>
    <p:sldId id="282" r:id="rId28"/>
    <p:sldId id="283" r:id="rId29"/>
    <p:sldId id="273" r:id="rId30"/>
    <p:sldId id="26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68FA35-2752-464D-805D-3ECC0A0DC8C6}" v="563" dt="2025-03-14T14:47:13.007"/>
    <p1510:client id="{4EC9EDE8-A544-DF3B-A5A2-89C0D067EE9D}" v="13" dt="2025-03-14T14:50:48.499"/>
    <p1510:client id="{72DF8002-1311-FF51-7432-36A11DDC0824}" v="185" dt="2025-03-14T13:42:50.914"/>
    <p1510:client id="{BE3C5CFD-227A-4074-B5E5-9A279EC36D18}" v="1189" dt="2025-03-14T14:57:14.043"/>
    <p1510:client id="{D895CAD5-7C19-F2AD-E838-ECAFB6F82CBC}" v="42" dt="2025-03-14T14:55:16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FDA3BF-7E75-480A-9FA6-4A20E8B66C2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CFAFC5-CA75-4A44-AB0A-B72FEA6B0C3A}">
      <dgm:prSet/>
      <dgm:spPr/>
      <dgm:t>
        <a:bodyPr/>
        <a:lstStyle/>
        <a:p>
          <a:r>
            <a:rPr lang="nl-BE" dirty="0"/>
            <a:t>Target </a:t>
          </a:r>
          <a:r>
            <a:rPr lang="nl-BE" dirty="0" err="1"/>
            <a:t>specific</a:t>
          </a:r>
          <a:r>
            <a:rPr lang="nl-BE" dirty="0"/>
            <a:t> </a:t>
          </a:r>
          <a:r>
            <a:rPr lang="nl-BE" dirty="0" err="1"/>
            <a:t>audience</a:t>
          </a:r>
          <a:endParaRPr lang="en-US" dirty="0"/>
        </a:p>
      </dgm:t>
    </dgm:pt>
    <dgm:pt modelId="{9254EAB2-8512-4B26-BFA5-8DC2CAA9EED1}" type="parTrans" cxnId="{B0DB12B5-0B83-421B-BBC8-22A82255A9FC}">
      <dgm:prSet/>
      <dgm:spPr/>
      <dgm:t>
        <a:bodyPr/>
        <a:lstStyle/>
        <a:p>
          <a:endParaRPr lang="en-US"/>
        </a:p>
      </dgm:t>
    </dgm:pt>
    <dgm:pt modelId="{5B2AFDAE-1233-42AD-9D86-9D2FFC948D0B}" type="sibTrans" cxnId="{B0DB12B5-0B83-421B-BBC8-22A82255A9FC}">
      <dgm:prSet/>
      <dgm:spPr/>
      <dgm:t>
        <a:bodyPr/>
        <a:lstStyle/>
        <a:p>
          <a:endParaRPr lang="en-US"/>
        </a:p>
      </dgm:t>
    </dgm:pt>
    <dgm:pt modelId="{42FA7A08-4ED8-44E8-B299-17F2C7AEDE45}">
      <dgm:prSet/>
      <dgm:spPr/>
      <dgm:t>
        <a:bodyPr/>
        <a:lstStyle/>
        <a:p>
          <a:r>
            <a:rPr lang="nl-BE" dirty="0"/>
            <a:t>Easy </a:t>
          </a:r>
          <a:r>
            <a:rPr lang="nl-BE" dirty="0" err="1"/>
            <a:t>to</a:t>
          </a:r>
          <a:r>
            <a:rPr lang="nl-BE" dirty="0"/>
            <a:t> </a:t>
          </a:r>
          <a:r>
            <a:rPr lang="nl-BE" dirty="0" err="1"/>
            <a:t>use</a:t>
          </a:r>
          <a:endParaRPr lang="en-US" dirty="0"/>
        </a:p>
      </dgm:t>
    </dgm:pt>
    <dgm:pt modelId="{4CDE9A97-5FB6-4FFB-900B-67ED4CC3FC89}" type="parTrans" cxnId="{AD86EFCF-1C95-49DE-8EA9-18B9665BFD7B}">
      <dgm:prSet/>
      <dgm:spPr/>
      <dgm:t>
        <a:bodyPr/>
        <a:lstStyle/>
        <a:p>
          <a:endParaRPr lang="en-US"/>
        </a:p>
      </dgm:t>
    </dgm:pt>
    <dgm:pt modelId="{44421E8A-12BA-4347-B5B7-BD216D570864}" type="sibTrans" cxnId="{AD86EFCF-1C95-49DE-8EA9-18B9665BFD7B}">
      <dgm:prSet/>
      <dgm:spPr/>
      <dgm:t>
        <a:bodyPr/>
        <a:lstStyle/>
        <a:p>
          <a:endParaRPr lang="en-US"/>
        </a:p>
      </dgm:t>
    </dgm:pt>
    <dgm:pt modelId="{D79E5424-B211-412B-BFDB-959FB89A182D}">
      <dgm:prSet/>
      <dgm:spPr/>
      <dgm:t>
        <a:bodyPr/>
        <a:lstStyle/>
        <a:p>
          <a:r>
            <a:rPr lang="nl-BE"/>
            <a:t>Beginner friendly</a:t>
          </a:r>
          <a:endParaRPr lang="en-US"/>
        </a:p>
      </dgm:t>
    </dgm:pt>
    <dgm:pt modelId="{1E888C83-B4BD-4698-BCCF-BCA8960AA680}" type="parTrans" cxnId="{C7D498ED-CF45-4A40-86C1-0A4AAADC7863}">
      <dgm:prSet/>
      <dgm:spPr/>
      <dgm:t>
        <a:bodyPr/>
        <a:lstStyle/>
        <a:p>
          <a:endParaRPr lang="en-US"/>
        </a:p>
      </dgm:t>
    </dgm:pt>
    <dgm:pt modelId="{1BA68149-3AA3-441E-8D2F-41B124E31218}" type="sibTrans" cxnId="{C7D498ED-CF45-4A40-86C1-0A4AAADC7863}">
      <dgm:prSet/>
      <dgm:spPr/>
      <dgm:t>
        <a:bodyPr/>
        <a:lstStyle/>
        <a:p>
          <a:endParaRPr lang="en-US"/>
        </a:p>
      </dgm:t>
    </dgm:pt>
    <dgm:pt modelId="{621A4AA1-4EE0-44EE-9A13-62E78E10BE65}">
      <dgm:prSet/>
      <dgm:spPr/>
      <dgm:t>
        <a:bodyPr/>
        <a:lstStyle/>
        <a:p>
          <a:r>
            <a:rPr lang="nl-BE" dirty="0" err="1"/>
            <a:t>Involve</a:t>
          </a:r>
          <a:endParaRPr lang="en-US" dirty="0"/>
        </a:p>
      </dgm:t>
    </dgm:pt>
    <dgm:pt modelId="{E5596B52-6971-49B1-B080-FA359E07A2DD}" type="parTrans" cxnId="{9BEA5495-3B88-425B-B9BA-FA4426A43FB1}">
      <dgm:prSet/>
      <dgm:spPr/>
      <dgm:t>
        <a:bodyPr/>
        <a:lstStyle/>
        <a:p>
          <a:endParaRPr lang="en-US"/>
        </a:p>
      </dgm:t>
    </dgm:pt>
    <dgm:pt modelId="{6E62C168-DB77-455D-86FD-E9282E350E3B}" type="sibTrans" cxnId="{9BEA5495-3B88-425B-B9BA-FA4426A43FB1}">
      <dgm:prSet/>
      <dgm:spPr/>
      <dgm:t>
        <a:bodyPr/>
        <a:lstStyle/>
        <a:p>
          <a:endParaRPr lang="en-US"/>
        </a:p>
      </dgm:t>
    </dgm:pt>
    <dgm:pt modelId="{7AB07B1D-29A4-42E4-AF03-698F1B72B820}">
      <dgm:prSet/>
      <dgm:spPr/>
      <dgm:t>
        <a:bodyPr/>
        <a:lstStyle/>
        <a:p>
          <a:r>
            <a:rPr lang="en-US" dirty="0" err="1"/>
            <a:t>Personalise</a:t>
          </a:r>
          <a:endParaRPr lang="en-US" dirty="0"/>
        </a:p>
      </dgm:t>
    </dgm:pt>
    <dgm:pt modelId="{AFE77CDC-8AAC-4F5E-8646-2C867F550AF3}" type="parTrans" cxnId="{3E88E7DA-1CDB-4B67-A16D-BC939901F033}">
      <dgm:prSet/>
      <dgm:spPr/>
      <dgm:t>
        <a:bodyPr/>
        <a:lstStyle/>
        <a:p>
          <a:endParaRPr lang="en-US"/>
        </a:p>
      </dgm:t>
    </dgm:pt>
    <dgm:pt modelId="{FFA2F9D2-9C55-497A-91D4-C3BF35EDB3A4}" type="sibTrans" cxnId="{3E88E7DA-1CDB-4B67-A16D-BC939901F033}">
      <dgm:prSet/>
      <dgm:spPr/>
      <dgm:t>
        <a:bodyPr/>
        <a:lstStyle/>
        <a:p>
          <a:endParaRPr lang="en-US"/>
        </a:p>
      </dgm:t>
    </dgm:pt>
    <dgm:pt modelId="{7B9DCD24-7D8C-4F43-B517-6A38E352316F}" type="pres">
      <dgm:prSet presAssocID="{9FFDA3BF-7E75-480A-9FA6-4A20E8B66C2B}" presName="linear" presStyleCnt="0">
        <dgm:presLayoutVars>
          <dgm:dir/>
          <dgm:animLvl val="lvl"/>
          <dgm:resizeHandles val="exact"/>
        </dgm:presLayoutVars>
      </dgm:prSet>
      <dgm:spPr/>
    </dgm:pt>
    <dgm:pt modelId="{A702AFCA-1F8E-4E4A-82D2-A101F5A1ED66}" type="pres">
      <dgm:prSet presAssocID="{97CFAFC5-CA75-4A44-AB0A-B72FEA6B0C3A}" presName="parentLin" presStyleCnt="0"/>
      <dgm:spPr/>
    </dgm:pt>
    <dgm:pt modelId="{5FF0E5A8-326D-469C-A977-A880458C25FD}" type="pres">
      <dgm:prSet presAssocID="{97CFAFC5-CA75-4A44-AB0A-B72FEA6B0C3A}" presName="parentLeftMargin" presStyleLbl="node1" presStyleIdx="0" presStyleCnt="5"/>
      <dgm:spPr/>
    </dgm:pt>
    <dgm:pt modelId="{82C641A9-31EE-4FF5-9B09-D95979B47C85}" type="pres">
      <dgm:prSet presAssocID="{97CFAFC5-CA75-4A44-AB0A-B72FEA6B0C3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D828498-C1CA-400F-B55D-FC6E6730A5C7}" type="pres">
      <dgm:prSet presAssocID="{97CFAFC5-CA75-4A44-AB0A-B72FEA6B0C3A}" presName="negativeSpace" presStyleCnt="0"/>
      <dgm:spPr/>
    </dgm:pt>
    <dgm:pt modelId="{E8DA4B08-443B-48F6-93C7-6DBCD00794D3}" type="pres">
      <dgm:prSet presAssocID="{97CFAFC5-CA75-4A44-AB0A-B72FEA6B0C3A}" presName="childText" presStyleLbl="conFgAcc1" presStyleIdx="0" presStyleCnt="5">
        <dgm:presLayoutVars>
          <dgm:bulletEnabled val="1"/>
        </dgm:presLayoutVars>
      </dgm:prSet>
      <dgm:spPr/>
    </dgm:pt>
    <dgm:pt modelId="{A5CA5C28-D60D-4A12-B68D-DD2BCC9BFECE}" type="pres">
      <dgm:prSet presAssocID="{5B2AFDAE-1233-42AD-9D86-9D2FFC948D0B}" presName="spaceBetweenRectangles" presStyleCnt="0"/>
      <dgm:spPr/>
    </dgm:pt>
    <dgm:pt modelId="{B697FB7B-3778-4D76-9161-25D2387634FE}" type="pres">
      <dgm:prSet presAssocID="{42FA7A08-4ED8-44E8-B299-17F2C7AEDE45}" presName="parentLin" presStyleCnt="0"/>
      <dgm:spPr/>
    </dgm:pt>
    <dgm:pt modelId="{ED2B30CE-F4E1-454F-8D53-8AB0C957BD48}" type="pres">
      <dgm:prSet presAssocID="{42FA7A08-4ED8-44E8-B299-17F2C7AEDE45}" presName="parentLeftMargin" presStyleLbl="node1" presStyleIdx="0" presStyleCnt="5"/>
      <dgm:spPr/>
    </dgm:pt>
    <dgm:pt modelId="{595F0D35-B964-4966-98A6-1E477C7681B1}" type="pres">
      <dgm:prSet presAssocID="{42FA7A08-4ED8-44E8-B299-17F2C7AEDE4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A965CC1-9B15-4977-8BB4-A8A95022FED5}" type="pres">
      <dgm:prSet presAssocID="{42FA7A08-4ED8-44E8-B299-17F2C7AEDE45}" presName="negativeSpace" presStyleCnt="0"/>
      <dgm:spPr/>
    </dgm:pt>
    <dgm:pt modelId="{7D0C917F-4A78-48A6-8CC7-F195DE67D5F8}" type="pres">
      <dgm:prSet presAssocID="{42FA7A08-4ED8-44E8-B299-17F2C7AEDE45}" presName="childText" presStyleLbl="conFgAcc1" presStyleIdx="1" presStyleCnt="5">
        <dgm:presLayoutVars>
          <dgm:bulletEnabled val="1"/>
        </dgm:presLayoutVars>
      </dgm:prSet>
      <dgm:spPr/>
    </dgm:pt>
    <dgm:pt modelId="{7A8C288E-D1A9-47A8-80DC-254CD4421EEC}" type="pres">
      <dgm:prSet presAssocID="{44421E8A-12BA-4347-B5B7-BD216D570864}" presName="spaceBetweenRectangles" presStyleCnt="0"/>
      <dgm:spPr/>
    </dgm:pt>
    <dgm:pt modelId="{8A6A9DDC-FF5C-44C7-9DE9-CD9F0B9D3575}" type="pres">
      <dgm:prSet presAssocID="{D79E5424-B211-412B-BFDB-959FB89A182D}" presName="parentLin" presStyleCnt="0"/>
      <dgm:spPr/>
    </dgm:pt>
    <dgm:pt modelId="{1C5A8DFE-708C-40DA-B00D-21DB5731C075}" type="pres">
      <dgm:prSet presAssocID="{D79E5424-B211-412B-BFDB-959FB89A182D}" presName="parentLeftMargin" presStyleLbl="node1" presStyleIdx="1" presStyleCnt="5"/>
      <dgm:spPr/>
    </dgm:pt>
    <dgm:pt modelId="{9C6A79CC-C778-404E-814B-AD913605C868}" type="pres">
      <dgm:prSet presAssocID="{D79E5424-B211-412B-BFDB-959FB89A182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711E0A5-20AC-4898-88F3-0E9711FA2FA1}" type="pres">
      <dgm:prSet presAssocID="{D79E5424-B211-412B-BFDB-959FB89A182D}" presName="negativeSpace" presStyleCnt="0"/>
      <dgm:spPr/>
    </dgm:pt>
    <dgm:pt modelId="{0FFCF0F1-4687-4568-A492-29A40F360B24}" type="pres">
      <dgm:prSet presAssocID="{D79E5424-B211-412B-BFDB-959FB89A182D}" presName="childText" presStyleLbl="conFgAcc1" presStyleIdx="2" presStyleCnt="5">
        <dgm:presLayoutVars>
          <dgm:bulletEnabled val="1"/>
        </dgm:presLayoutVars>
      </dgm:prSet>
      <dgm:spPr/>
    </dgm:pt>
    <dgm:pt modelId="{1B7FF5F3-399B-4327-9EAC-EEB1EED63B07}" type="pres">
      <dgm:prSet presAssocID="{1BA68149-3AA3-441E-8D2F-41B124E31218}" presName="spaceBetweenRectangles" presStyleCnt="0"/>
      <dgm:spPr/>
    </dgm:pt>
    <dgm:pt modelId="{376AA0E6-DD7D-4DBA-A444-B92EC78796A8}" type="pres">
      <dgm:prSet presAssocID="{621A4AA1-4EE0-44EE-9A13-62E78E10BE65}" presName="parentLin" presStyleCnt="0"/>
      <dgm:spPr/>
    </dgm:pt>
    <dgm:pt modelId="{7BDC73AA-56AF-442C-83CB-F748A9A87FE5}" type="pres">
      <dgm:prSet presAssocID="{621A4AA1-4EE0-44EE-9A13-62E78E10BE65}" presName="parentLeftMargin" presStyleLbl="node1" presStyleIdx="2" presStyleCnt="5"/>
      <dgm:spPr/>
    </dgm:pt>
    <dgm:pt modelId="{DA3A7A88-F088-4F3F-805A-52ADB1FDA3CD}" type="pres">
      <dgm:prSet presAssocID="{621A4AA1-4EE0-44EE-9A13-62E78E10BE6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34F28D6-D7C4-4506-BF84-EF9FB55B15C3}" type="pres">
      <dgm:prSet presAssocID="{621A4AA1-4EE0-44EE-9A13-62E78E10BE65}" presName="negativeSpace" presStyleCnt="0"/>
      <dgm:spPr/>
    </dgm:pt>
    <dgm:pt modelId="{A5E73C77-3BE5-434B-BED3-83CA35B83BFA}" type="pres">
      <dgm:prSet presAssocID="{621A4AA1-4EE0-44EE-9A13-62E78E10BE65}" presName="childText" presStyleLbl="conFgAcc1" presStyleIdx="3" presStyleCnt="5">
        <dgm:presLayoutVars>
          <dgm:bulletEnabled val="1"/>
        </dgm:presLayoutVars>
      </dgm:prSet>
      <dgm:spPr/>
    </dgm:pt>
    <dgm:pt modelId="{2C872C90-1F31-4295-BA5C-F31BA102F142}" type="pres">
      <dgm:prSet presAssocID="{6E62C168-DB77-455D-86FD-E9282E350E3B}" presName="spaceBetweenRectangles" presStyleCnt="0"/>
      <dgm:spPr/>
    </dgm:pt>
    <dgm:pt modelId="{D1D4E44A-299E-47E0-BDE5-3AE125EE28FF}" type="pres">
      <dgm:prSet presAssocID="{7AB07B1D-29A4-42E4-AF03-698F1B72B820}" presName="parentLin" presStyleCnt="0"/>
      <dgm:spPr/>
    </dgm:pt>
    <dgm:pt modelId="{2482731D-AB44-4E2F-A418-3AA84EB2509C}" type="pres">
      <dgm:prSet presAssocID="{7AB07B1D-29A4-42E4-AF03-698F1B72B820}" presName="parentLeftMargin" presStyleLbl="node1" presStyleIdx="3" presStyleCnt="5"/>
      <dgm:spPr/>
    </dgm:pt>
    <dgm:pt modelId="{00030206-B3EF-429E-99E6-184B6F972FC2}" type="pres">
      <dgm:prSet presAssocID="{7AB07B1D-29A4-42E4-AF03-698F1B72B82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EAA2D6E-122D-4BEB-B513-922950383727}" type="pres">
      <dgm:prSet presAssocID="{7AB07B1D-29A4-42E4-AF03-698F1B72B820}" presName="negativeSpace" presStyleCnt="0"/>
      <dgm:spPr/>
    </dgm:pt>
    <dgm:pt modelId="{B24DEB8E-93F7-4D17-9B2B-89B4A59AC5BF}" type="pres">
      <dgm:prSet presAssocID="{7AB07B1D-29A4-42E4-AF03-698F1B72B82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DF0E205-62A7-4B2C-9FC9-E4D138739487}" type="presOf" srcId="{9FFDA3BF-7E75-480A-9FA6-4A20E8B66C2B}" destId="{7B9DCD24-7D8C-4F43-B517-6A38E352316F}" srcOrd="0" destOrd="0" presId="urn:microsoft.com/office/officeart/2005/8/layout/list1"/>
    <dgm:cxn modelId="{E5E8C00A-7353-44F4-B151-4CD8AD775346}" type="presOf" srcId="{97CFAFC5-CA75-4A44-AB0A-B72FEA6B0C3A}" destId="{82C641A9-31EE-4FF5-9B09-D95979B47C85}" srcOrd="1" destOrd="0" presId="urn:microsoft.com/office/officeart/2005/8/layout/list1"/>
    <dgm:cxn modelId="{FD501010-EA75-4141-8D31-381A3C5F33A8}" type="presOf" srcId="{621A4AA1-4EE0-44EE-9A13-62E78E10BE65}" destId="{7BDC73AA-56AF-442C-83CB-F748A9A87FE5}" srcOrd="0" destOrd="0" presId="urn:microsoft.com/office/officeart/2005/8/layout/list1"/>
    <dgm:cxn modelId="{48DE7E56-7CF1-4459-9F51-237AB93E5F0E}" type="presOf" srcId="{42FA7A08-4ED8-44E8-B299-17F2C7AEDE45}" destId="{595F0D35-B964-4966-98A6-1E477C7681B1}" srcOrd="1" destOrd="0" presId="urn:microsoft.com/office/officeart/2005/8/layout/list1"/>
    <dgm:cxn modelId="{ACAB6F77-0CCE-4EA0-B417-51C1CBE20288}" type="presOf" srcId="{97CFAFC5-CA75-4A44-AB0A-B72FEA6B0C3A}" destId="{5FF0E5A8-326D-469C-A977-A880458C25FD}" srcOrd="0" destOrd="0" presId="urn:microsoft.com/office/officeart/2005/8/layout/list1"/>
    <dgm:cxn modelId="{D635EE7E-4733-49FC-B411-BA30E96C3B81}" type="presOf" srcId="{42FA7A08-4ED8-44E8-B299-17F2C7AEDE45}" destId="{ED2B30CE-F4E1-454F-8D53-8AB0C957BD48}" srcOrd="0" destOrd="0" presId="urn:microsoft.com/office/officeart/2005/8/layout/list1"/>
    <dgm:cxn modelId="{0317C886-CF2E-4140-ADEA-894E7852043C}" type="presOf" srcId="{D79E5424-B211-412B-BFDB-959FB89A182D}" destId="{1C5A8DFE-708C-40DA-B00D-21DB5731C075}" srcOrd="0" destOrd="0" presId="urn:microsoft.com/office/officeart/2005/8/layout/list1"/>
    <dgm:cxn modelId="{9BEA5495-3B88-425B-B9BA-FA4426A43FB1}" srcId="{9FFDA3BF-7E75-480A-9FA6-4A20E8B66C2B}" destId="{621A4AA1-4EE0-44EE-9A13-62E78E10BE65}" srcOrd="3" destOrd="0" parTransId="{E5596B52-6971-49B1-B080-FA359E07A2DD}" sibTransId="{6E62C168-DB77-455D-86FD-E9282E350E3B}"/>
    <dgm:cxn modelId="{5AE8D5A5-E5C5-4726-B32C-6CB700D83C8E}" type="presOf" srcId="{621A4AA1-4EE0-44EE-9A13-62E78E10BE65}" destId="{DA3A7A88-F088-4F3F-805A-52ADB1FDA3CD}" srcOrd="1" destOrd="0" presId="urn:microsoft.com/office/officeart/2005/8/layout/list1"/>
    <dgm:cxn modelId="{9B0E2DB2-885C-4679-8CC3-8851C093B461}" type="presOf" srcId="{7AB07B1D-29A4-42E4-AF03-698F1B72B820}" destId="{2482731D-AB44-4E2F-A418-3AA84EB2509C}" srcOrd="0" destOrd="0" presId="urn:microsoft.com/office/officeart/2005/8/layout/list1"/>
    <dgm:cxn modelId="{B0DB12B5-0B83-421B-BBC8-22A82255A9FC}" srcId="{9FFDA3BF-7E75-480A-9FA6-4A20E8B66C2B}" destId="{97CFAFC5-CA75-4A44-AB0A-B72FEA6B0C3A}" srcOrd="0" destOrd="0" parTransId="{9254EAB2-8512-4B26-BFA5-8DC2CAA9EED1}" sibTransId="{5B2AFDAE-1233-42AD-9D86-9D2FFC948D0B}"/>
    <dgm:cxn modelId="{7B52DAB8-A989-4AD6-A643-439E3633E88D}" type="presOf" srcId="{7AB07B1D-29A4-42E4-AF03-698F1B72B820}" destId="{00030206-B3EF-429E-99E6-184B6F972FC2}" srcOrd="1" destOrd="0" presId="urn:microsoft.com/office/officeart/2005/8/layout/list1"/>
    <dgm:cxn modelId="{AD86EFCF-1C95-49DE-8EA9-18B9665BFD7B}" srcId="{9FFDA3BF-7E75-480A-9FA6-4A20E8B66C2B}" destId="{42FA7A08-4ED8-44E8-B299-17F2C7AEDE45}" srcOrd="1" destOrd="0" parTransId="{4CDE9A97-5FB6-4FFB-900B-67ED4CC3FC89}" sibTransId="{44421E8A-12BA-4347-B5B7-BD216D570864}"/>
    <dgm:cxn modelId="{3E88E7DA-1CDB-4B67-A16D-BC939901F033}" srcId="{9FFDA3BF-7E75-480A-9FA6-4A20E8B66C2B}" destId="{7AB07B1D-29A4-42E4-AF03-698F1B72B820}" srcOrd="4" destOrd="0" parTransId="{AFE77CDC-8AAC-4F5E-8646-2C867F550AF3}" sibTransId="{FFA2F9D2-9C55-497A-91D4-C3BF35EDB3A4}"/>
    <dgm:cxn modelId="{E70E30E2-72F2-4967-A944-20D43530FDDA}" type="presOf" srcId="{D79E5424-B211-412B-BFDB-959FB89A182D}" destId="{9C6A79CC-C778-404E-814B-AD913605C868}" srcOrd="1" destOrd="0" presId="urn:microsoft.com/office/officeart/2005/8/layout/list1"/>
    <dgm:cxn modelId="{C7D498ED-CF45-4A40-86C1-0A4AAADC7863}" srcId="{9FFDA3BF-7E75-480A-9FA6-4A20E8B66C2B}" destId="{D79E5424-B211-412B-BFDB-959FB89A182D}" srcOrd="2" destOrd="0" parTransId="{1E888C83-B4BD-4698-BCCF-BCA8960AA680}" sibTransId="{1BA68149-3AA3-441E-8D2F-41B124E31218}"/>
    <dgm:cxn modelId="{4E75845E-FB41-4E7C-B124-DA66A727F1A5}" type="presParOf" srcId="{7B9DCD24-7D8C-4F43-B517-6A38E352316F}" destId="{A702AFCA-1F8E-4E4A-82D2-A101F5A1ED66}" srcOrd="0" destOrd="0" presId="urn:microsoft.com/office/officeart/2005/8/layout/list1"/>
    <dgm:cxn modelId="{C3FBC15D-F0E2-41E0-B123-7A8EE8E51AFC}" type="presParOf" srcId="{A702AFCA-1F8E-4E4A-82D2-A101F5A1ED66}" destId="{5FF0E5A8-326D-469C-A977-A880458C25FD}" srcOrd="0" destOrd="0" presId="urn:microsoft.com/office/officeart/2005/8/layout/list1"/>
    <dgm:cxn modelId="{B383709E-E232-4944-AC79-2D927F406051}" type="presParOf" srcId="{A702AFCA-1F8E-4E4A-82D2-A101F5A1ED66}" destId="{82C641A9-31EE-4FF5-9B09-D95979B47C85}" srcOrd="1" destOrd="0" presId="urn:microsoft.com/office/officeart/2005/8/layout/list1"/>
    <dgm:cxn modelId="{B64F82B3-3E35-4109-B90D-49C301286988}" type="presParOf" srcId="{7B9DCD24-7D8C-4F43-B517-6A38E352316F}" destId="{FD828498-C1CA-400F-B55D-FC6E6730A5C7}" srcOrd="1" destOrd="0" presId="urn:microsoft.com/office/officeart/2005/8/layout/list1"/>
    <dgm:cxn modelId="{563CBDA9-ACCD-4C39-B435-F6AA2BC9619C}" type="presParOf" srcId="{7B9DCD24-7D8C-4F43-B517-6A38E352316F}" destId="{E8DA4B08-443B-48F6-93C7-6DBCD00794D3}" srcOrd="2" destOrd="0" presId="urn:microsoft.com/office/officeart/2005/8/layout/list1"/>
    <dgm:cxn modelId="{751C6501-083A-4F19-B67B-145CC7AAF419}" type="presParOf" srcId="{7B9DCD24-7D8C-4F43-B517-6A38E352316F}" destId="{A5CA5C28-D60D-4A12-B68D-DD2BCC9BFECE}" srcOrd="3" destOrd="0" presId="urn:microsoft.com/office/officeart/2005/8/layout/list1"/>
    <dgm:cxn modelId="{62654FBE-9C1A-4332-8E49-4ED4BEEC1A12}" type="presParOf" srcId="{7B9DCD24-7D8C-4F43-B517-6A38E352316F}" destId="{B697FB7B-3778-4D76-9161-25D2387634FE}" srcOrd="4" destOrd="0" presId="urn:microsoft.com/office/officeart/2005/8/layout/list1"/>
    <dgm:cxn modelId="{81D3DFDB-C9C6-40E8-A169-57D37BE7104A}" type="presParOf" srcId="{B697FB7B-3778-4D76-9161-25D2387634FE}" destId="{ED2B30CE-F4E1-454F-8D53-8AB0C957BD48}" srcOrd="0" destOrd="0" presId="urn:microsoft.com/office/officeart/2005/8/layout/list1"/>
    <dgm:cxn modelId="{E14D244D-4BC6-4665-BB09-5EFFA68EFD6E}" type="presParOf" srcId="{B697FB7B-3778-4D76-9161-25D2387634FE}" destId="{595F0D35-B964-4966-98A6-1E477C7681B1}" srcOrd="1" destOrd="0" presId="urn:microsoft.com/office/officeart/2005/8/layout/list1"/>
    <dgm:cxn modelId="{DD23EF87-F681-42B8-83C1-1CB4FE0D820F}" type="presParOf" srcId="{7B9DCD24-7D8C-4F43-B517-6A38E352316F}" destId="{0A965CC1-9B15-4977-8BB4-A8A95022FED5}" srcOrd="5" destOrd="0" presId="urn:microsoft.com/office/officeart/2005/8/layout/list1"/>
    <dgm:cxn modelId="{494FCB58-CE50-4639-8D37-D40D635DFAB4}" type="presParOf" srcId="{7B9DCD24-7D8C-4F43-B517-6A38E352316F}" destId="{7D0C917F-4A78-48A6-8CC7-F195DE67D5F8}" srcOrd="6" destOrd="0" presId="urn:microsoft.com/office/officeart/2005/8/layout/list1"/>
    <dgm:cxn modelId="{9C0ADEF0-43DF-4807-83B7-70818E4BF65E}" type="presParOf" srcId="{7B9DCD24-7D8C-4F43-B517-6A38E352316F}" destId="{7A8C288E-D1A9-47A8-80DC-254CD4421EEC}" srcOrd="7" destOrd="0" presId="urn:microsoft.com/office/officeart/2005/8/layout/list1"/>
    <dgm:cxn modelId="{923B7E75-EA3B-4BCF-BDC4-5891EEBFA28D}" type="presParOf" srcId="{7B9DCD24-7D8C-4F43-B517-6A38E352316F}" destId="{8A6A9DDC-FF5C-44C7-9DE9-CD9F0B9D3575}" srcOrd="8" destOrd="0" presId="urn:microsoft.com/office/officeart/2005/8/layout/list1"/>
    <dgm:cxn modelId="{57D7FCC3-1418-400F-9282-8D28E54FD3C7}" type="presParOf" srcId="{8A6A9DDC-FF5C-44C7-9DE9-CD9F0B9D3575}" destId="{1C5A8DFE-708C-40DA-B00D-21DB5731C075}" srcOrd="0" destOrd="0" presId="urn:microsoft.com/office/officeart/2005/8/layout/list1"/>
    <dgm:cxn modelId="{AE7F7A47-3360-46DA-BDD4-1D4647C1DB9F}" type="presParOf" srcId="{8A6A9DDC-FF5C-44C7-9DE9-CD9F0B9D3575}" destId="{9C6A79CC-C778-404E-814B-AD913605C868}" srcOrd="1" destOrd="0" presId="urn:microsoft.com/office/officeart/2005/8/layout/list1"/>
    <dgm:cxn modelId="{0CC34E18-7076-4F94-876F-FE459509FEAE}" type="presParOf" srcId="{7B9DCD24-7D8C-4F43-B517-6A38E352316F}" destId="{1711E0A5-20AC-4898-88F3-0E9711FA2FA1}" srcOrd="9" destOrd="0" presId="urn:microsoft.com/office/officeart/2005/8/layout/list1"/>
    <dgm:cxn modelId="{C4B19DD5-4327-4B5E-A6D5-E5A4C0DBFA83}" type="presParOf" srcId="{7B9DCD24-7D8C-4F43-B517-6A38E352316F}" destId="{0FFCF0F1-4687-4568-A492-29A40F360B24}" srcOrd="10" destOrd="0" presId="urn:microsoft.com/office/officeart/2005/8/layout/list1"/>
    <dgm:cxn modelId="{24D41C9E-6736-4BE7-8E33-0CBF3339D917}" type="presParOf" srcId="{7B9DCD24-7D8C-4F43-B517-6A38E352316F}" destId="{1B7FF5F3-399B-4327-9EAC-EEB1EED63B07}" srcOrd="11" destOrd="0" presId="urn:microsoft.com/office/officeart/2005/8/layout/list1"/>
    <dgm:cxn modelId="{EE7E90B7-E16C-41FF-8D1D-CDA88BB4E93C}" type="presParOf" srcId="{7B9DCD24-7D8C-4F43-B517-6A38E352316F}" destId="{376AA0E6-DD7D-4DBA-A444-B92EC78796A8}" srcOrd="12" destOrd="0" presId="urn:microsoft.com/office/officeart/2005/8/layout/list1"/>
    <dgm:cxn modelId="{4584F6FE-C5FC-4CE0-B9A3-0B33F9140B7D}" type="presParOf" srcId="{376AA0E6-DD7D-4DBA-A444-B92EC78796A8}" destId="{7BDC73AA-56AF-442C-83CB-F748A9A87FE5}" srcOrd="0" destOrd="0" presId="urn:microsoft.com/office/officeart/2005/8/layout/list1"/>
    <dgm:cxn modelId="{46168F39-2E79-42BF-A03E-71B0F0929314}" type="presParOf" srcId="{376AA0E6-DD7D-4DBA-A444-B92EC78796A8}" destId="{DA3A7A88-F088-4F3F-805A-52ADB1FDA3CD}" srcOrd="1" destOrd="0" presId="urn:microsoft.com/office/officeart/2005/8/layout/list1"/>
    <dgm:cxn modelId="{33A435FE-7872-4CE0-915E-B7DF9D510C60}" type="presParOf" srcId="{7B9DCD24-7D8C-4F43-B517-6A38E352316F}" destId="{F34F28D6-D7C4-4506-BF84-EF9FB55B15C3}" srcOrd="13" destOrd="0" presId="urn:microsoft.com/office/officeart/2005/8/layout/list1"/>
    <dgm:cxn modelId="{3135C3CF-60FA-4D8C-A41A-0A10DB6A4257}" type="presParOf" srcId="{7B9DCD24-7D8C-4F43-B517-6A38E352316F}" destId="{A5E73C77-3BE5-434B-BED3-83CA35B83BFA}" srcOrd="14" destOrd="0" presId="urn:microsoft.com/office/officeart/2005/8/layout/list1"/>
    <dgm:cxn modelId="{A4D0FB05-AB80-482D-A5AC-BC8FE554DC14}" type="presParOf" srcId="{7B9DCD24-7D8C-4F43-B517-6A38E352316F}" destId="{2C872C90-1F31-4295-BA5C-F31BA102F142}" srcOrd="15" destOrd="0" presId="urn:microsoft.com/office/officeart/2005/8/layout/list1"/>
    <dgm:cxn modelId="{E2D0A51C-35BC-4260-A66C-82D6F96CF7C6}" type="presParOf" srcId="{7B9DCD24-7D8C-4F43-B517-6A38E352316F}" destId="{D1D4E44A-299E-47E0-BDE5-3AE125EE28FF}" srcOrd="16" destOrd="0" presId="urn:microsoft.com/office/officeart/2005/8/layout/list1"/>
    <dgm:cxn modelId="{9DADC3B6-C2AF-46F4-B723-BB1D1F7EA770}" type="presParOf" srcId="{D1D4E44A-299E-47E0-BDE5-3AE125EE28FF}" destId="{2482731D-AB44-4E2F-A418-3AA84EB2509C}" srcOrd="0" destOrd="0" presId="urn:microsoft.com/office/officeart/2005/8/layout/list1"/>
    <dgm:cxn modelId="{F4CA8AFA-1BDE-4157-A45D-504736369B92}" type="presParOf" srcId="{D1D4E44A-299E-47E0-BDE5-3AE125EE28FF}" destId="{00030206-B3EF-429E-99E6-184B6F972FC2}" srcOrd="1" destOrd="0" presId="urn:microsoft.com/office/officeart/2005/8/layout/list1"/>
    <dgm:cxn modelId="{730AE230-F14C-4795-B03E-0648430026D7}" type="presParOf" srcId="{7B9DCD24-7D8C-4F43-B517-6A38E352316F}" destId="{FEAA2D6E-122D-4BEB-B513-922950383727}" srcOrd="17" destOrd="0" presId="urn:microsoft.com/office/officeart/2005/8/layout/list1"/>
    <dgm:cxn modelId="{56E664A2-43D0-4F40-B170-6D2C2EB2C5D2}" type="presParOf" srcId="{7B9DCD24-7D8C-4F43-B517-6A38E352316F}" destId="{B24DEB8E-93F7-4D17-9B2B-89B4A59AC5B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7514C8-8571-41A1-8891-BC6111728BE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1FC48D-71BF-4DB4-A663-273852C8A2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Young Professionals (18-35):</a:t>
          </a:r>
          <a:r>
            <a:rPr lang="en-US" b="0" i="0" dirty="0"/>
            <a:t> Want to start investing but lack knowledge and motivation (46%)</a:t>
          </a:r>
          <a:endParaRPr lang="en-US" dirty="0"/>
        </a:p>
      </dgm:t>
    </dgm:pt>
    <dgm:pt modelId="{6769B236-F7FE-460E-9AEB-2CF0FBA93BC8}" type="parTrans" cxnId="{935183C8-A7AC-4260-B50B-C2A22647C2F0}">
      <dgm:prSet/>
      <dgm:spPr/>
      <dgm:t>
        <a:bodyPr/>
        <a:lstStyle/>
        <a:p>
          <a:endParaRPr lang="en-US"/>
        </a:p>
      </dgm:t>
    </dgm:pt>
    <dgm:pt modelId="{ED065B5E-CBD3-48E9-B5CE-AAE4346642AF}" type="sibTrans" cxnId="{935183C8-A7AC-4260-B50B-C2A22647C2F0}">
      <dgm:prSet/>
      <dgm:spPr/>
      <dgm:t>
        <a:bodyPr/>
        <a:lstStyle/>
        <a:p>
          <a:endParaRPr lang="en-US"/>
        </a:p>
      </dgm:t>
    </dgm:pt>
    <dgm:pt modelId="{9DB060E6-31D4-404E-B3BA-9E01DF931B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Tech-Savvy Millennials:</a:t>
          </a:r>
          <a:r>
            <a:rPr lang="en-US" b="0" i="0" dirty="0"/>
            <a:t> Love gamified experiences and social competition.</a:t>
          </a:r>
          <a:endParaRPr lang="en-US" dirty="0"/>
        </a:p>
      </dgm:t>
    </dgm:pt>
    <dgm:pt modelId="{24E41BE4-E05E-4ECE-AB6A-B3F581C0A21A}" type="parTrans" cxnId="{F2BD3BA2-65A3-4C71-9601-610FAC85FD5F}">
      <dgm:prSet/>
      <dgm:spPr/>
      <dgm:t>
        <a:bodyPr/>
        <a:lstStyle/>
        <a:p>
          <a:endParaRPr lang="en-US"/>
        </a:p>
      </dgm:t>
    </dgm:pt>
    <dgm:pt modelId="{05CE091E-FE56-49C7-9F85-528900257958}" type="sibTrans" cxnId="{F2BD3BA2-65A3-4C71-9601-610FAC85FD5F}">
      <dgm:prSet/>
      <dgm:spPr/>
      <dgm:t>
        <a:bodyPr/>
        <a:lstStyle/>
        <a:p>
          <a:endParaRPr lang="en-US"/>
        </a:p>
      </dgm:t>
    </dgm:pt>
    <dgm:pt modelId="{9357423F-34F8-475D-818A-D4B4E54D8F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Students outside of finance:</a:t>
          </a:r>
          <a:r>
            <a:rPr lang="en-US" b="0" i="0" dirty="0"/>
            <a:t> Need educational support and emotional feedback.</a:t>
          </a:r>
          <a:endParaRPr lang="en-US" dirty="0"/>
        </a:p>
      </dgm:t>
    </dgm:pt>
    <dgm:pt modelId="{64AE1680-CDCD-479C-B58A-A2C8749ACDDD}" type="parTrans" cxnId="{857FFA0B-D22B-48FF-8C34-3A36D4DCD589}">
      <dgm:prSet/>
      <dgm:spPr/>
      <dgm:t>
        <a:bodyPr/>
        <a:lstStyle/>
        <a:p>
          <a:endParaRPr lang="en-US"/>
        </a:p>
      </dgm:t>
    </dgm:pt>
    <dgm:pt modelId="{4FD5E654-78D1-4DF6-8882-590E3B39B64D}" type="sibTrans" cxnId="{857FFA0B-D22B-48FF-8C34-3A36D4DCD589}">
      <dgm:prSet/>
      <dgm:spPr/>
      <dgm:t>
        <a:bodyPr/>
        <a:lstStyle/>
        <a:p>
          <a:endParaRPr lang="en-US"/>
        </a:p>
      </dgm:t>
    </dgm:pt>
    <dgm:pt modelId="{C87660AF-ADF1-49D9-B335-12B88621A7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Grew up playing games: Clash of Clans, </a:t>
          </a:r>
          <a:r>
            <a:rPr lang="en-US" b="1" i="0" dirty="0" err="1"/>
            <a:t>Hayday</a:t>
          </a:r>
          <a:r>
            <a:rPr lang="en-US" b="1" dirty="0"/>
            <a:t>, Galaxy Life, etc.</a:t>
          </a:r>
          <a:endParaRPr lang="en-US" dirty="0"/>
        </a:p>
      </dgm:t>
    </dgm:pt>
    <dgm:pt modelId="{5C893C72-371E-48DB-B510-BD45A4D48389}" type="parTrans" cxnId="{3F748CBE-C6DE-4FAA-93A1-144023DD5D9A}">
      <dgm:prSet/>
      <dgm:spPr/>
      <dgm:t>
        <a:bodyPr/>
        <a:lstStyle/>
        <a:p>
          <a:endParaRPr lang="en-US"/>
        </a:p>
      </dgm:t>
    </dgm:pt>
    <dgm:pt modelId="{47CD95AA-5783-4E52-86E7-6C285F9D3908}" type="sibTrans" cxnId="{3F748CBE-C6DE-4FAA-93A1-144023DD5D9A}">
      <dgm:prSet/>
      <dgm:spPr/>
      <dgm:t>
        <a:bodyPr/>
        <a:lstStyle/>
        <a:p>
          <a:endParaRPr lang="en-US"/>
        </a:p>
      </dgm:t>
    </dgm:pt>
    <dgm:pt modelId="{ED1279E3-D423-4CB3-B542-4CBEBCFB00B2}" type="pres">
      <dgm:prSet presAssocID="{A07514C8-8571-41A1-8891-BC6111728BED}" presName="root" presStyleCnt="0">
        <dgm:presLayoutVars>
          <dgm:dir/>
          <dgm:resizeHandles val="exact"/>
        </dgm:presLayoutVars>
      </dgm:prSet>
      <dgm:spPr/>
    </dgm:pt>
    <dgm:pt modelId="{81E545B5-BE44-4705-B423-ACDC975D6B03}" type="pres">
      <dgm:prSet presAssocID="{841FC48D-71BF-4DB4-A663-273852C8A2A4}" presName="compNode" presStyleCnt="0"/>
      <dgm:spPr/>
    </dgm:pt>
    <dgm:pt modelId="{B9E14C69-E362-4671-9CB6-1DD1D6FEE2AA}" type="pres">
      <dgm:prSet presAssocID="{841FC48D-71BF-4DB4-A663-273852C8A2A4}" presName="bgRect" presStyleLbl="bgShp" presStyleIdx="0" presStyleCnt="4"/>
      <dgm:spPr>
        <a:solidFill>
          <a:schemeClr val="accent1">
            <a:lumMod val="40000"/>
            <a:lumOff val="60000"/>
          </a:schemeClr>
        </a:solidFill>
      </dgm:spPr>
    </dgm:pt>
    <dgm:pt modelId="{470A30AA-4569-4950-9CDE-86B13A030345}" type="pres">
      <dgm:prSet presAssocID="{841FC48D-71BF-4DB4-A663-273852C8A2A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2F4794E-1996-46BE-96AA-BF4892068182}" type="pres">
      <dgm:prSet presAssocID="{841FC48D-71BF-4DB4-A663-273852C8A2A4}" presName="spaceRect" presStyleCnt="0"/>
      <dgm:spPr/>
    </dgm:pt>
    <dgm:pt modelId="{605E333D-DD7C-475C-A363-DC5EF4017CF6}" type="pres">
      <dgm:prSet presAssocID="{841FC48D-71BF-4DB4-A663-273852C8A2A4}" presName="parTx" presStyleLbl="revTx" presStyleIdx="0" presStyleCnt="4">
        <dgm:presLayoutVars>
          <dgm:chMax val="0"/>
          <dgm:chPref val="0"/>
        </dgm:presLayoutVars>
      </dgm:prSet>
      <dgm:spPr/>
    </dgm:pt>
    <dgm:pt modelId="{76BC7A6E-8E03-4EE1-B915-1D3FD658A49E}" type="pres">
      <dgm:prSet presAssocID="{ED065B5E-CBD3-48E9-B5CE-AAE4346642AF}" presName="sibTrans" presStyleCnt="0"/>
      <dgm:spPr/>
    </dgm:pt>
    <dgm:pt modelId="{106F22AE-4E1A-4365-AC28-BC8D6A43B721}" type="pres">
      <dgm:prSet presAssocID="{9DB060E6-31D4-404E-B3BA-9E01DF931BA4}" presName="compNode" presStyleCnt="0"/>
      <dgm:spPr/>
    </dgm:pt>
    <dgm:pt modelId="{603B8A87-5246-4686-AD01-32588C7A6A79}" type="pres">
      <dgm:prSet presAssocID="{9DB060E6-31D4-404E-B3BA-9E01DF931BA4}" presName="bgRect" presStyleLbl="bgShp" presStyleIdx="1" presStyleCnt="4"/>
      <dgm:spPr>
        <a:solidFill>
          <a:schemeClr val="accent1">
            <a:lumMod val="40000"/>
            <a:lumOff val="60000"/>
          </a:schemeClr>
        </a:solidFill>
      </dgm:spPr>
    </dgm:pt>
    <dgm:pt modelId="{48003CB2-5B76-49F7-9CAD-0D2254389259}" type="pres">
      <dgm:prSet presAssocID="{9DB060E6-31D4-404E-B3BA-9E01DF931BA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dding Rings"/>
        </a:ext>
      </dgm:extLst>
    </dgm:pt>
    <dgm:pt modelId="{8B414DB5-A670-4031-81E1-98215E623A7A}" type="pres">
      <dgm:prSet presAssocID="{9DB060E6-31D4-404E-B3BA-9E01DF931BA4}" presName="spaceRect" presStyleCnt="0"/>
      <dgm:spPr/>
    </dgm:pt>
    <dgm:pt modelId="{AD775F77-72C1-43DB-9508-53E911C86742}" type="pres">
      <dgm:prSet presAssocID="{9DB060E6-31D4-404E-B3BA-9E01DF931BA4}" presName="parTx" presStyleLbl="revTx" presStyleIdx="1" presStyleCnt="4">
        <dgm:presLayoutVars>
          <dgm:chMax val="0"/>
          <dgm:chPref val="0"/>
        </dgm:presLayoutVars>
      </dgm:prSet>
      <dgm:spPr/>
    </dgm:pt>
    <dgm:pt modelId="{8C0962A1-49E5-4995-A409-E562E235DA0F}" type="pres">
      <dgm:prSet presAssocID="{05CE091E-FE56-49C7-9F85-528900257958}" presName="sibTrans" presStyleCnt="0"/>
      <dgm:spPr/>
    </dgm:pt>
    <dgm:pt modelId="{49BBD688-9810-4C2D-B8FA-7DCFD7EF1409}" type="pres">
      <dgm:prSet presAssocID="{9357423F-34F8-475D-818A-D4B4E54D8FD2}" presName="compNode" presStyleCnt="0"/>
      <dgm:spPr/>
    </dgm:pt>
    <dgm:pt modelId="{E11262E7-51B2-4860-9C8E-556EB164FFA4}" type="pres">
      <dgm:prSet presAssocID="{9357423F-34F8-475D-818A-D4B4E54D8FD2}" presName="bgRect" presStyleLbl="bgShp" presStyleIdx="2" presStyleCnt="4"/>
      <dgm:spPr>
        <a:solidFill>
          <a:schemeClr val="accent1">
            <a:lumMod val="40000"/>
            <a:lumOff val="60000"/>
          </a:schemeClr>
        </a:solidFill>
      </dgm:spPr>
    </dgm:pt>
    <dgm:pt modelId="{76720029-4FA5-466C-88C1-EB4755C5CA28}" type="pres">
      <dgm:prSet presAssocID="{9357423F-34F8-475D-818A-D4B4E54D8F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66D40E67-508B-4D13-92AC-5F7D6E6B63E2}" type="pres">
      <dgm:prSet presAssocID="{9357423F-34F8-475D-818A-D4B4E54D8FD2}" presName="spaceRect" presStyleCnt="0"/>
      <dgm:spPr/>
    </dgm:pt>
    <dgm:pt modelId="{30E4FDF2-C255-4161-A3C0-D35BB61BDA95}" type="pres">
      <dgm:prSet presAssocID="{9357423F-34F8-475D-818A-D4B4E54D8FD2}" presName="parTx" presStyleLbl="revTx" presStyleIdx="2" presStyleCnt="4">
        <dgm:presLayoutVars>
          <dgm:chMax val="0"/>
          <dgm:chPref val="0"/>
        </dgm:presLayoutVars>
      </dgm:prSet>
      <dgm:spPr/>
    </dgm:pt>
    <dgm:pt modelId="{6650EDCB-3F56-4C39-9EFF-2A9BBA51B75D}" type="pres">
      <dgm:prSet presAssocID="{4FD5E654-78D1-4DF6-8882-590E3B39B64D}" presName="sibTrans" presStyleCnt="0"/>
      <dgm:spPr/>
    </dgm:pt>
    <dgm:pt modelId="{3C805C6B-7969-46EF-A5FD-870F377C2D74}" type="pres">
      <dgm:prSet presAssocID="{C87660AF-ADF1-49D9-B335-12B88621A79B}" presName="compNode" presStyleCnt="0"/>
      <dgm:spPr/>
    </dgm:pt>
    <dgm:pt modelId="{6F83E164-1E0D-4BAC-8CE7-FB7BF36AEE5F}" type="pres">
      <dgm:prSet presAssocID="{C87660AF-ADF1-49D9-B335-12B88621A79B}" presName="bgRect" presStyleLbl="bgShp" presStyleIdx="3" presStyleCnt="4"/>
      <dgm:spPr>
        <a:solidFill>
          <a:schemeClr val="accent1">
            <a:lumMod val="40000"/>
            <a:lumOff val="60000"/>
          </a:schemeClr>
        </a:solidFill>
      </dgm:spPr>
    </dgm:pt>
    <dgm:pt modelId="{8ABCD748-6B86-43E5-99BA-F34EDCE3DF18}" type="pres">
      <dgm:prSet presAssocID="{C87660AF-ADF1-49D9-B335-12B88621A79B}" presName="iconRect" presStyleLbl="node1" presStyleIdx="3" presStyleCnt="4" custScaleY="112683" custLinFactNeighborX="3675" custLinFactNeighborY="1091"/>
      <dgm:spPr/>
    </dgm:pt>
    <dgm:pt modelId="{64E77009-F05B-4A28-B381-906FB49679D3}" type="pres">
      <dgm:prSet presAssocID="{C87660AF-ADF1-49D9-B335-12B88621A79B}" presName="spaceRect" presStyleCnt="0"/>
      <dgm:spPr/>
    </dgm:pt>
    <dgm:pt modelId="{55C34A6A-B3CD-4026-A958-83A468951E23}" type="pres">
      <dgm:prSet presAssocID="{C87660AF-ADF1-49D9-B335-12B88621A79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57FFA0B-D22B-48FF-8C34-3A36D4DCD589}" srcId="{A07514C8-8571-41A1-8891-BC6111728BED}" destId="{9357423F-34F8-475D-818A-D4B4E54D8FD2}" srcOrd="2" destOrd="0" parTransId="{64AE1680-CDCD-479C-B58A-A2C8749ACDDD}" sibTransId="{4FD5E654-78D1-4DF6-8882-590E3B39B64D}"/>
    <dgm:cxn modelId="{7C255F27-F4E6-4EB1-AC0B-8D1F4662111A}" type="presOf" srcId="{9DB060E6-31D4-404E-B3BA-9E01DF931BA4}" destId="{AD775F77-72C1-43DB-9508-53E911C86742}" srcOrd="0" destOrd="0" presId="urn:microsoft.com/office/officeart/2018/2/layout/IconVerticalSolidList"/>
    <dgm:cxn modelId="{9AF1615C-AE99-4ADF-9605-62165B35CA3B}" type="presOf" srcId="{A07514C8-8571-41A1-8891-BC6111728BED}" destId="{ED1279E3-D423-4CB3-B542-4CBEBCFB00B2}" srcOrd="0" destOrd="0" presId="urn:microsoft.com/office/officeart/2018/2/layout/IconVerticalSolidList"/>
    <dgm:cxn modelId="{DA82DA89-14B0-4A2C-9D67-30BE42FF88FC}" type="presOf" srcId="{841FC48D-71BF-4DB4-A663-273852C8A2A4}" destId="{605E333D-DD7C-475C-A363-DC5EF4017CF6}" srcOrd="0" destOrd="0" presId="urn:microsoft.com/office/officeart/2018/2/layout/IconVerticalSolidList"/>
    <dgm:cxn modelId="{911CC594-9BC1-4636-ABC5-C62EE5ED4C52}" type="presOf" srcId="{C87660AF-ADF1-49D9-B335-12B88621A79B}" destId="{55C34A6A-B3CD-4026-A958-83A468951E23}" srcOrd="0" destOrd="0" presId="urn:microsoft.com/office/officeart/2018/2/layout/IconVerticalSolidList"/>
    <dgm:cxn modelId="{F2BD3BA2-65A3-4C71-9601-610FAC85FD5F}" srcId="{A07514C8-8571-41A1-8891-BC6111728BED}" destId="{9DB060E6-31D4-404E-B3BA-9E01DF931BA4}" srcOrd="1" destOrd="0" parTransId="{24E41BE4-E05E-4ECE-AB6A-B3F581C0A21A}" sibTransId="{05CE091E-FE56-49C7-9F85-528900257958}"/>
    <dgm:cxn modelId="{3F748CBE-C6DE-4FAA-93A1-144023DD5D9A}" srcId="{A07514C8-8571-41A1-8891-BC6111728BED}" destId="{C87660AF-ADF1-49D9-B335-12B88621A79B}" srcOrd="3" destOrd="0" parTransId="{5C893C72-371E-48DB-B510-BD45A4D48389}" sibTransId="{47CD95AA-5783-4E52-86E7-6C285F9D3908}"/>
    <dgm:cxn modelId="{935183C8-A7AC-4260-B50B-C2A22647C2F0}" srcId="{A07514C8-8571-41A1-8891-BC6111728BED}" destId="{841FC48D-71BF-4DB4-A663-273852C8A2A4}" srcOrd="0" destOrd="0" parTransId="{6769B236-F7FE-460E-9AEB-2CF0FBA93BC8}" sibTransId="{ED065B5E-CBD3-48E9-B5CE-AAE4346642AF}"/>
    <dgm:cxn modelId="{A3A265FF-6204-4470-B33B-DFFBEBB48F37}" type="presOf" srcId="{9357423F-34F8-475D-818A-D4B4E54D8FD2}" destId="{30E4FDF2-C255-4161-A3C0-D35BB61BDA95}" srcOrd="0" destOrd="0" presId="urn:microsoft.com/office/officeart/2018/2/layout/IconVerticalSolidList"/>
    <dgm:cxn modelId="{ED62EE8C-96DB-462B-AC56-82FB5E8538CB}" type="presParOf" srcId="{ED1279E3-D423-4CB3-B542-4CBEBCFB00B2}" destId="{81E545B5-BE44-4705-B423-ACDC975D6B03}" srcOrd="0" destOrd="0" presId="urn:microsoft.com/office/officeart/2018/2/layout/IconVerticalSolidList"/>
    <dgm:cxn modelId="{32F6EEC0-0236-4D42-982B-13A037F51DA8}" type="presParOf" srcId="{81E545B5-BE44-4705-B423-ACDC975D6B03}" destId="{B9E14C69-E362-4671-9CB6-1DD1D6FEE2AA}" srcOrd="0" destOrd="0" presId="urn:microsoft.com/office/officeart/2018/2/layout/IconVerticalSolidList"/>
    <dgm:cxn modelId="{4A1B3976-CEB0-424F-9769-A7444B240D61}" type="presParOf" srcId="{81E545B5-BE44-4705-B423-ACDC975D6B03}" destId="{470A30AA-4569-4950-9CDE-86B13A030345}" srcOrd="1" destOrd="0" presId="urn:microsoft.com/office/officeart/2018/2/layout/IconVerticalSolidList"/>
    <dgm:cxn modelId="{26F3B663-FD34-4C39-8123-DC9B03256EDC}" type="presParOf" srcId="{81E545B5-BE44-4705-B423-ACDC975D6B03}" destId="{D2F4794E-1996-46BE-96AA-BF4892068182}" srcOrd="2" destOrd="0" presId="urn:microsoft.com/office/officeart/2018/2/layout/IconVerticalSolidList"/>
    <dgm:cxn modelId="{9A62D20D-7F26-4384-B5E7-7E7C8D4A2FB4}" type="presParOf" srcId="{81E545B5-BE44-4705-B423-ACDC975D6B03}" destId="{605E333D-DD7C-475C-A363-DC5EF4017CF6}" srcOrd="3" destOrd="0" presId="urn:microsoft.com/office/officeart/2018/2/layout/IconVerticalSolidList"/>
    <dgm:cxn modelId="{0F77AA8F-558E-4486-9E7E-77177B334F46}" type="presParOf" srcId="{ED1279E3-D423-4CB3-B542-4CBEBCFB00B2}" destId="{76BC7A6E-8E03-4EE1-B915-1D3FD658A49E}" srcOrd="1" destOrd="0" presId="urn:microsoft.com/office/officeart/2018/2/layout/IconVerticalSolidList"/>
    <dgm:cxn modelId="{B61CB7DE-2E78-4B86-9AD3-C261ACECF174}" type="presParOf" srcId="{ED1279E3-D423-4CB3-B542-4CBEBCFB00B2}" destId="{106F22AE-4E1A-4365-AC28-BC8D6A43B721}" srcOrd="2" destOrd="0" presId="urn:microsoft.com/office/officeart/2018/2/layout/IconVerticalSolidList"/>
    <dgm:cxn modelId="{E3DD8F11-9A5F-4AD2-B004-1606976C7609}" type="presParOf" srcId="{106F22AE-4E1A-4365-AC28-BC8D6A43B721}" destId="{603B8A87-5246-4686-AD01-32588C7A6A79}" srcOrd="0" destOrd="0" presId="urn:microsoft.com/office/officeart/2018/2/layout/IconVerticalSolidList"/>
    <dgm:cxn modelId="{D8CB7953-2F3D-4396-B1E1-916F0CA6563D}" type="presParOf" srcId="{106F22AE-4E1A-4365-AC28-BC8D6A43B721}" destId="{48003CB2-5B76-49F7-9CAD-0D2254389259}" srcOrd="1" destOrd="0" presId="urn:microsoft.com/office/officeart/2018/2/layout/IconVerticalSolidList"/>
    <dgm:cxn modelId="{D6889EC3-6421-4B0C-8248-BFB99F568373}" type="presParOf" srcId="{106F22AE-4E1A-4365-AC28-BC8D6A43B721}" destId="{8B414DB5-A670-4031-81E1-98215E623A7A}" srcOrd="2" destOrd="0" presId="urn:microsoft.com/office/officeart/2018/2/layout/IconVerticalSolidList"/>
    <dgm:cxn modelId="{8C33953D-C50B-4F17-9D36-5FC0A5F24218}" type="presParOf" srcId="{106F22AE-4E1A-4365-AC28-BC8D6A43B721}" destId="{AD775F77-72C1-43DB-9508-53E911C86742}" srcOrd="3" destOrd="0" presId="urn:microsoft.com/office/officeart/2018/2/layout/IconVerticalSolidList"/>
    <dgm:cxn modelId="{26FA4496-DC59-41ED-806B-78851224D023}" type="presParOf" srcId="{ED1279E3-D423-4CB3-B542-4CBEBCFB00B2}" destId="{8C0962A1-49E5-4995-A409-E562E235DA0F}" srcOrd="3" destOrd="0" presId="urn:microsoft.com/office/officeart/2018/2/layout/IconVerticalSolidList"/>
    <dgm:cxn modelId="{A6C04396-C9DB-42D3-9D1B-B5A7C44BB860}" type="presParOf" srcId="{ED1279E3-D423-4CB3-B542-4CBEBCFB00B2}" destId="{49BBD688-9810-4C2D-B8FA-7DCFD7EF1409}" srcOrd="4" destOrd="0" presId="urn:microsoft.com/office/officeart/2018/2/layout/IconVerticalSolidList"/>
    <dgm:cxn modelId="{023E504D-C72F-4743-9F3A-1812ADD3EC7A}" type="presParOf" srcId="{49BBD688-9810-4C2D-B8FA-7DCFD7EF1409}" destId="{E11262E7-51B2-4860-9C8E-556EB164FFA4}" srcOrd="0" destOrd="0" presId="urn:microsoft.com/office/officeart/2018/2/layout/IconVerticalSolidList"/>
    <dgm:cxn modelId="{15B56B8F-DA5B-48F8-81AE-346C9B83BE58}" type="presParOf" srcId="{49BBD688-9810-4C2D-B8FA-7DCFD7EF1409}" destId="{76720029-4FA5-466C-88C1-EB4755C5CA28}" srcOrd="1" destOrd="0" presId="urn:microsoft.com/office/officeart/2018/2/layout/IconVerticalSolidList"/>
    <dgm:cxn modelId="{AF4BA012-B4B3-4147-9E08-9518FE2F12D7}" type="presParOf" srcId="{49BBD688-9810-4C2D-B8FA-7DCFD7EF1409}" destId="{66D40E67-508B-4D13-92AC-5F7D6E6B63E2}" srcOrd="2" destOrd="0" presId="urn:microsoft.com/office/officeart/2018/2/layout/IconVerticalSolidList"/>
    <dgm:cxn modelId="{7F3FA79A-72E6-454E-814B-538EEA795A1E}" type="presParOf" srcId="{49BBD688-9810-4C2D-B8FA-7DCFD7EF1409}" destId="{30E4FDF2-C255-4161-A3C0-D35BB61BDA95}" srcOrd="3" destOrd="0" presId="urn:microsoft.com/office/officeart/2018/2/layout/IconVerticalSolidList"/>
    <dgm:cxn modelId="{E9C18E7A-1992-4383-89F3-0AAE84CDE203}" type="presParOf" srcId="{ED1279E3-D423-4CB3-B542-4CBEBCFB00B2}" destId="{6650EDCB-3F56-4C39-9EFF-2A9BBA51B75D}" srcOrd="5" destOrd="0" presId="urn:microsoft.com/office/officeart/2018/2/layout/IconVerticalSolidList"/>
    <dgm:cxn modelId="{558066A2-A5B3-4112-8069-C450CC892B1F}" type="presParOf" srcId="{ED1279E3-D423-4CB3-B542-4CBEBCFB00B2}" destId="{3C805C6B-7969-46EF-A5FD-870F377C2D74}" srcOrd="6" destOrd="0" presId="urn:microsoft.com/office/officeart/2018/2/layout/IconVerticalSolidList"/>
    <dgm:cxn modelId="{35ACD268-BB02-4698-AC89-8867244961FE}" type="presParOf" srcId="{3C805C6B-7969-46EF-A5FD-870F377C2D74}" destId="{6F83E164-1E0D-4BAC-8CE7-FB7BF36AEE5F}" srcOrd="0" destOrd="0" presId="urn:microsoft.com/office/officeart/2018/2/layout/IconVerticalSolidList"/>
    <dgm:cxn modelId="{DE6CDCAE-BBFD-4457-AFBF-BD67477FB921}" type="presParOf" srcId="{3C805C6B-7969-46EF-A5FD-870F377C2D74}" destId="{8ABCD748-6B86-43E5-99BA-F34EDCE3DF18}" srcOrd="1" destOrd="0" presId="urn:microsoft.com/office/officeart/2018/2/layout/IconVerticalSolidList"/>
    <dgm:cxn modelId="{32EB73B0-3552-4F2F-9E91-DC60EB4B0960}" type="presParOf" srcId="{3C805C6B-7969-46EF-A5FD-870F377C2D74}" destId="{64E77009-F05B-4A28-B381-906FB49679D3}" srcOrd="2" destOrd="0" presId="urn:microsoft.com/office/officeart/2018/2/layout/IconVerticalSolidList"/>
    <dgm:cxn modelId="{C8EA80F8-308E-4D92-BAA3-817820479ED9}" type="presParOf" srcId="{3C805C6B-7969-46EF-A5FD-870F377C2D74}" destId="{55C34A6A-B3CD-4026-A958-83A468951E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1E3250-0B22-497A-9572-867CDC1F2C45}" type="doc">
      <dgm:prSet loTypeId="urn:microsoft.com/office/officeart/2018/2/layout/IconCircleList" loCatId="icon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116B3C49-D159-49C2-B026-D8ECCCE6BEAE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nl-BE" b="1" dirty="0" err="1"/>
            <a:t>inancial</a:t>
          </a:r>
          <a:r>
            <a:rPr lang="nl-BE" b="1" dirty="0"/>
            <a:t> </a:t>
          </a:r>
          <a:r>
            <a:rPr lang="nl-BE" b="1" dirty="0" err="1"/>
            <a:t>Introduction</a:t>
          </a:r>
          <a:r>
            <a:rPr lang="nl-BE" b="1" dirty="0"/>
            <a:t>:</a:t>
          </a:r>
          <a:r>
            <a:rPr lang="nl-BE" dirty="0"/>
            <a:t> Make </a:t>
          </a:r>
          <a:r>
            <a:rPr lang="nl-BE" dirty="0" err="1"/>
            <a:t>investing</a:t>
          </a:r>
          <a:r>
            <a:rPr lang="nl-BE" dirty="0"/>
            <a:t> </a:t>
          </a:r>
          <a:r>
            <a:rPr lang="nl-BE" dirty="0" err="1"/>
            <a:t>simple</a:t>
          </a:r>
          <a:r>
            <a:rPr lang="nl-BE" dirty="0"/>
            <a:t>, </a:t>
          </a:r>
          <a:r>
            <a:rPr lang="nl-BE" dirty="0" err="1"/>
            <a:t>approachable</a:t>
          </a:r>
          <a:r>
            <a:rPr lang="nl-BE" dirty="0"/>
            <a:t>, and stress-free. </a:t>
          </a:r>
          <a:endParaRPr lang="en-US" dirty="0"/>
        </a:p>
      </dgm:t>
    </dgm:pt>
    <dgm:pt modelId="{98BA6B7D-B019-46E2-B741-09BE4AA598C1}" type="parTrans" cxnId="{38E606E0-E074-45A4-B06D-A8CF70FBEEC0}">
      <dgm:prSet/>
      <dgm:spPr/>
      <dgm:t>
        <a:bodyPr/>
        <a:lstStyle/>
        <a:p>
          <a:endParaRPr lang="en-US"/>
        </a:p>
      </dgm:t>
    </dgm:pt>
    <dgm:pt modelId="{4CEE6CF1-2A5E-43B1-9039-600035AF8C47}" type="sibTrans" cxnId="{38E606E0-E074-45A4-B06D-A8CF70FBEE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4FAFA5-A851-41BB-A55B-DF85402B249B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1" dirty="0" err="1"/>
            <a:t>dvise</a:t>
          </a:r>
          <a:r>
            <a:rPr lang="nl-BE" b="1" dirty="0"/>
            <a:t> &amp; Guide: </a:t>
          </a:r>
          <a:r>
            <a:rPr lang="nl-BE" dirty="0" err="1"/>
            <a:t>Provide</a:t>
          </a:r>
          <a:r>
            <a:rPr lang="nl-BE" dirty="0"/>
            <a:t> smart </a:t>
          </a:r>
          <a:r>
            <a:rPr lang="nl-BE" dirty="0" err="1"/>
            <a:t>insights</a:t>
          </a:r>
          <a:r>
            <a:rPr lang="nl-BE" dirty="0"/>
            <a:t> and </a:t>
          </a:r>
          <a:r>
            <a:rPr lang="nl-BE" dirty="0" err="1"/>
            <a:t>learning</a:t>
          </a:r>
          <a:r>
            <a:rPr lang="nl-BE" dirty="0"/>
            <a:t> </a:t>
          </a:r>
          <a:r>
            <a:rPr lang="nl-BE" dirty="0" err="1"/>
            <a:t>opportunities</a:t>
          </a:r>
          <a:endParaRPr lang="en-US" dirty="0"/>
        </a:p>
      </dgm:t>
    </dgm:pt>
    <dgm:pt modelId="{C723A37F-62D9-488F-84BB-370CDFFBAA79}" type="parTrans" cxnId="{3BC2D5EC-C914-470D-9B28-1D9999F1BFAF}">
      <dgm:prSet/>
      <dgm:spPr/>
      <dgm:t>
        <a:bodyPr/>
        <a:lstStyle/>
        <a:p>
          <a:endParaRPr lang="en-US"/>
        </a:p>
      </dgm:t>
    </dgm:pt>
    <dgm:pt modelId="{3629CEC6-8E3C-406D-BE8B-4B4167663888}" type="sibTrans" cxnId="{3BC2D5EC-C914-470D-9B28-1D9999F1BF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1CAFEE3-D9F5-4A4E-B4D3-972D0955B407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1" dirty="0" err="1"/>
            <a:t>eimagine</a:t>
          </a:r>
          <a:r>
            <a:rPr lang="nl-BE" b="1" dirty="0"/>
            <a:t> Portfolio Management:</a:t>
          </a:r>
          <a:r>
            <a:rPr lang="nl-BE" dirty="0"/>
            <a:t> Turn </a:t>
          </a:r>
          <a:r>
            <a:rPr lang="nl-BE" dirty="0" err="1"/>
            <a:t>passive</a:t>
          </a:r>
          <a:r>
            <a:rPr lang="nl-BE" dirty="0"/>
            <a:t> </a:t>
          </a:r>
          <a:r>
            <a:rPr lang="nl-BE" dirty="0" err="1"/>
            <a:t>investing</a:t>
          </a:r>
          <a:r>
            <a:rPr lang="nl-BE" dirty="0"/>
            <a:t> </a:t>
          </a:r>
          <a:r>
            <a:rPr lang="nl-BE" dirty="0" err="1"/>
            <a:t>into</a:t>
          </a:r>
          <a:r>
            <a:rPr lang="nl-BE" dirty="0"/>
            <a:t> </a:t>
          </a:r>
          <a:r>
            <a:rPr lang="nl-BE" dirty="0" err="1"/>
            <a:t>an</a:t>
          </a:r>
          <a:r>
            <a:rPr lang="nl-BE" dirty="0"/>
            <a:t> </a:t>
          </a:r>
          <a:r>
            <a:rPr lang="nl-BE" dirty="0" err="1"/>
            <a:t>interactive</a:t>
          </a:r>
          <a:r>
            <a:rPr lang="nl-BE" dirty="0"/>
            <a:t>, </a:t>
          </a:r>
          <a:r>
            <a:rPr lang="nl-BE" dirty="0" err="1"/>
            <a:t>visual</a:t>
          </a:r>
          <a:r>
            <a:rPr lang="nl-BE" dirty="0"/>
            <a:t> </a:t>
          </a:r>
          <a:r>
            <a:rPr lang="nl-BE" dirty="0" err="1"/>
            <a:t>experience</a:t>
          </a:r>
          <a:r>
            <a:rPr lang="nl-BE" dirty="0"/>
            <a:t>. </a:t>
          </a:r>
          <a:endParaRPr lang="en-US" dirty="0"/>
        </a:p>
      </dgm:t>
    </dgm:pt>
    <dgm:pt modelId="{D1D4C5E7-6A2E-46D8-AE6D-EE7A60CD8F95}" type="parTrans" cxnId="{CAE10387-730F-4956-ACCC-9222F64A1D2A}">
      <dgm:prSet/>
      <dgm:spPr/>
      <dgm:t>
        <a:bodyPr/>
        <a:lstStyle/>
        <a:p>
          <a:endParaRPr lang="en-US"/>
        </a:p>
      </dgm:t>
    </dgm:pt>
    <dgm:pt modelId="{43E1633C-9075-4B6C-9497-1A0B58D482CC}" type="sibTrans" cxnId="{CAE10387-730F-4956-ACCC-9222F64A1D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774232-56DD-4998-B174-E12B3719BADC}">
      <dgm:prSet/>
      <dgm:spPr/>
      <dgm:t>
        <a:bodyPr/>
        <a:lstStyle/>
        <a:p>
          <a:pPr>
            <a:lnSpc>
              <a:spcPct val="100000"/>
            </a:lnSpc>
          </a:pPr>
          <a:r>
            <a:rPr lang="nl-BE" b="1" dirty="0" err="1"/>
            <a:t>ap</a:t>
          </a:r>
          <a:r>
            <a:rPr lang="nl-BE" b="1" dirty="0"/>
            <a:t> a </a:t>
          </a:r>
          <a:r>
            <a:rPr lang="nl-BE" b="1" dirty="0" err="1"/>
            <a:t>Clear</a:t>
          </a:r>
          <a:r>
            <a:rPr lang="nl-BE" b="1" dirty="0"/>
            <a:t> </a:t>
          </a:r>
          <a:r>
            <a:rPr lang="nl-BE" b="1" dirty="0" err="1"/>
            <a:t>Growth</a:t>
          </a:r>
          <a:r>
            <a:rPr lang="nl-BE" b="1" dirty="0"/>
            <a:t> </a:t>
          </a:r>
          <a:r>
            <a:rPr lang="nl-BE" b="1" dirty="0" err="1"/>
            <a:t>Journey</a:t>
          </a:r>
          <a:r>
            <a:rPr lang="nl-BE" b="1" dirty="0"/>
            <a:t>: </a:t>
          </a:r>
          <a:r>
            <a:rPr lang="nl-BE" dirty="0"/>
            <a:t>Help users track </a:t>
          </a:r>
          <a:r>
            <a:rPr lang="nl-BE" dirty="0" err="1"/>
            <a:t>progress</a:t>
          </a:r>
          <a:r>
            <a:rPr lang="nl-BE" dirty="0"/>
            <a:t> and make </a:t>
          </a:r>
          <a:r>
            <a:rPr lang="nl-BE" dirty="0" err="1"/>
            <a:t>better</a:t>
          </a:r>
          <a:r>
            <a:rPr lang="nl-BE" dirty="0"/>
            <a:t> long-term </a:t>
          </a:r>
          <a:r>
            <a:rPr lang="nl-BE" dirty="0" err="1"/>
            <a:t>decisions</a:t>
          </a:r>
          <a:r>
            <a:rPr lang="nl-BE" dirty="0"/>
            <a:t>. </a:t>
          </a:r>
          <a:endParaRPr lang="en-US" dirty="0"/>
        </a:p>
      </dgm:t>
    </dgm:pt>
    <dgm:pt modelId="{1FCC7A3E-7723-4970-9621-27A81D1C1460}" type="parTrans" cxnId="{480D0122-32F8-4121-AC1F-32C6DE705BDE}">
      <dgm:prSet/>
      <dgm:spPr/>
      <dgm:t>
        <a:bodyPr/>
        <a:lstStyle/>
        <a:p>
          <a:endParaRPr lang="en-US"/>
        </a:p>
      </dgm:t>
    </dgm:pt>
    <dgm:pt modelId="{89309BB2-3F4B-4107-A4A0-B363CF1442A4}" type="sibTrans" cxnId="{480D0122-32F8-4121-AC1F-32C6DE705BDE}">
      <dgm:prSet/>
      <dgm:spPr/>
      <dgm:t>
        <a:bodyPr/>
        <a:lstStyle/>
        <a:p>
          <a:endParaRPr lang="en-US"/>
        </a:p>
      </dgm:t>
    </dgm:pt>
    <dgm:pt modelId="{996B4021-1EDB-494B-B08C-0CF7F7FAEBBF}" type="pres">
      <dgm:prSet presAssocID="{EE1E3250-0B22-497A-9572-867CDC1F2C45}" presName="root" presStyleCnt="0">
        <dgm:presLayoutVars>
          <dgm:dir/>
          <dgm:resizeHandles val="exact"/>
        </dgm:presLayoutVars>
      </dgm:prSet>
      <dgm:spPr/>
    </dgm:pt>
    <dgm:pt modelId="{5529A72E-D30C-499A-BEB4-EA9D7838FDD7}" type="pres">
      <dgm:prSet presAssocID="{EE1E3250-0B22-497A-9572-867CDC1F2C45}" presName="container" presStyleCnt="0">
        <dgm:presLayoutVars>
          <dgm:dir/>
          <dgm:resizeHandles val="exact"/>
        </dgm:presLayoutVars>
      </dgm:prSet>
      <dgm:spPr/>
    </dgm:pt>
    <dgm:pt modelId="{565A5A5D-F158-4D3F-B865-E83BF7D1BCB8}" type="pres">
      <dgm:prSet presAssocID="{116B3C49-D159-49C2-B026-D8ECCCE6BEAE}" presName="compNode" presStyleCnt="0"/>
      <dgm:spPr/>
    </dgm:pt>
    <dgm:pt modelId="{0B7889D0-A31D-4900-A1D6-DED00B30513B}" type="pres">
      <dgm:prSet presAssocID="{116B3C49-D159-49C2-B026-D8ECCCE6BEAE}" presName="iconBgRect" presStyleLbl="bgShp" presStyleIdx="0" presStyleCnt="4"/>
      <dgm:spPr>
        <a:solidFill>
          <a:schemeClr val="accent1">
            <a:lumMod val="75000"/>
          </a:schemeClr>
        </a:solidFill>
      </dgm:spPr>
    </dgm:pt>
    <dgm:pt modelId="{58626461-EBC3-4165-85D1-7AFBCDF9B761}" type="pres">
      <dgm:prSet presAssocID="{116B3C49-D159-49C2-B026-D8ECCCE6BE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eken"/>
        </a:ext>
      </dgm:extLst>
    </dgm:pt>
    <dgm:pt modelId="{055D476D-0E1F-405A-9C4E-4EE6F406A524}" type="pres">
      <dgm:prSet presAssocID="{116B3C49-D159-49C2-B026-D8ECCCE6BEAE}" presName="spaceRect" presStyleCnt="0"/>
      <dgm:spPr/>
    </dgm:pt>
    <dgm:pt modelId="{897FB63B-7FF4-43E7-9CF0-28A902682463}" type="pres">
      <dgm:prSet presAssocID="{116B3C49-D159-49C2-B026-D8ECCCE6BEAE}" presName="textRect" presStyleLbl="revTx" presStyleIdx="0" presStyleCnt="4">
        <dgm:presLayoutVars>
          <dgm:chMax val="1"/>
          <dgm:chPref val="1"/>
        </dgm:presLayoutVars>
      </dgm:prSet>
      <dgm:spPr/>
    </dgm:pt>
    <dgm:pt modelId="{E318D36F-0F9F-447B-A3C2-F89FE7FB037F}" type="pres">
      <dgm:prSet presAssocID="{4CEE6CF1-2A5E-43B1-9039-600035AF8C47}" presName="sibTrans" presStyleLbl="sibTrans2D1" presStyleIdx="0" presStyleCnt="0"/>
      <dgm:spPr/>
    </dgm:pt>
    <dgm:pt modelId="{E87BC7B0-DFE5-4C73-BEA4-628B13B8B513}" type="pres">
      <dgm:prSet presAssocID="{1D4FAFA5-A851-41BB-A55B-DF85402B249B}" presName="compNode" presStyleCnt="0"/>
      <dgm:spPr/>
    </dgm:pt>
    <dgm:pt modelId="{E93B36D4-F164-4553-A70C-462D944BCC29}" type="pres">
      <dgm:prSet presAssocID="{1D4FAFA5-A851-41BB-A55B-DF85402B249B}" presName="iconBgRect" presStyleLbl="bgShp" presStyleIdx="1" presStyleCnt="4"/>
      <dgm:spPr>
        <a:solidFill>
          <a:schemeClr val="accent1">
            <a:lumMod val="75000"/>
          </a:schemeClr>
        </a:solidFill>
      </dgm:spPr>
    </dgm:pt>
    <dgm:pt modelId="{D2FB7A4C-32C3-4434-80C9-69A7025BBE83}" type="pres">
      <dgm:prSet presAssocID="{1D4FAFA5-A851-41BB-A55B-DF85402B249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rvest Basket"/>
        </a:ext>
      </dgm:extLst>
    </dgm:pt>
    <dgm:pt modelId="{008DF802-7F53-4831-B0EA-61D572015038}" type="pres">
      <dgm:prSet presAssocID="{1D4FAFA5-A851-41BB-A55B-DF85402B249B}" presName="spaceRect" presStyleCnt="0"/>
      <dgm:spPr/>
    </dgm:pt>
    <dgm:pt modelId="{C2807601-DBFB-4264-84EC-095CD238F060}" type="pres">
      <dgm:prSet presAssocID="{1D4FAFA5-A851-41BB-A55B-DF85402B249B}" presName="textRect" presStyleLbl="revTx" presStyleIdx="1" presStyleCnt="4" custLinFactNeighborY="-10873">
        <dgm:presLayoutVars>
          <dgm:chMax val="1"/>
          <dgm:chPref val="1"/>
        </dgm:presLayoutVars>
      </dgm:prSet>
      <dgm:spPr/>
    </dgm:pt>
    <dgm:pt modelId="{A45BA2EE-86B2-49B8-A298-B77626D941E5}" type="pres">
      <dgm:prSet presAssocID="{3629CEC6-8E3C-406D-BE8B-4B4167663888}" presName="sibTrans" presStyleLbl="sibTrans2D1" presStyleIdx="0" presStyleCnt="0"/>
      <dgm:spPr/>
    </dgm:pt>
    <dgm:pt modelId="{25B07D9C-5F38-469D-A4F6-DEFB8FE6FFEF}" type="pres">
      <dgm:prSet presAssocID="{B1CAFEE3-D9F5-4A4E-B4D3-972D0955B407}" presName="compNode" presStyleCnt="0"/>
      <dgm:spPr/>
    </dgm:pt>
    <dgm:pt modelId="{7ECF4776-19AD-4A35-AEFE-7C424E0C12D6}" type="pres">
      <dgm:prSet presAssocID="{B1CAFEE3-D9F5-4A4E-B4D3-972D0955B407}" presName="iconBgRect" presStyleLbl="bgShp" presStyleIdx="2" presStyleCnt="4"/>
      <dgm:spPr>
        <a:solidFill>
          <a:schemeClr val="accent1">
            <a:lumMod val="75000"/>
          </a:schemeClr>
        </a:solidFill>
      </dgm:spPr>
    </dgm:pt>
    <dgm:pt modelId="{73CA07F7-2649-4BDC-A4F3-F2519575F504}" type="pres">
      <dgm:prSet presAssocID="{B1CAFEE3-D9F5-4A4E-B4D3-972D0955B4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ltactiekboekje"/>
        </a:ext>
      </dgm:extLst>
    </dgm:pt>
    <dgm:pt modelId="{5B9168C3-B721-4EDE-91C0-9B797D5919BA}" type="pres">
      <dgm:prSet presAssocID="{B1CAFEE3-D9F5-4A4E-B4D3-972D0955B407}" presName="spaceRect" presStyleCnt="0"/>
      <dgm:spPr/>
    </dgm:pt>
    <dgm:pt modelId="{DEFD3ED4-8600-48B2-BB28-52DC75F6E0F7}" type="pres">
      <dgm:prSet presAssocID="{B1CAFEE3-D9F5-4A4E-B4D3-972D0955B407}" presName="textRect" presStyleLbl="revTx" presStyleIdx="2" presStyleCnt="4">
        <dgm:presLayoutVars>
          <dgm:chMax val="1"/>
          <dgm:chPref val="1"/>
        </dgm:presLayoutVars>
      </dgm:prSet>
      <dgm:spPr/>
    </dgm:pt>
    <dgm:pt modelId="{EA415489-FD85-43AD-A553-C309B8D9D7CC}" type="pres">
      <dgm:prSet presAssocID="{43E1633C-9075-4B6C-9497-1A0B58D482CC}" presName="sibTrans" presStyleLbl="sibTrans2D1" presStyleIdx="0" presStyleCnt="0"/>
      <dgm:spPr/>
    </dgm:pt>
    <dgm:pt modelId="{BD058FEE-BCF8-4450-882D-0D402CDC9045}" type="pres">
      <dgm:prSet presAssocID="{91774232-56DD-4998-B174-E12B3719BADC}" presName="compNode" presStyleCnt="0"/>
      <dgm:spPr/>
    </dgm:pt>
    <dgm:pt modelId="{6EA4DCAE-0E3F-44F4-8A6A-65CA27BBB495}" type="pres">
      <dgm:prSet presAssocID="{91774232-56DD-4998-B174-E12B3719BADC}" presName="iconBgRect" presStyleLbl="bgShp" presStyleIdx="3" presStyleCnt="4"/>
      <dgm:spPr>
        <a:solidFill>
          <a:schemeClr val="accent1">
            <a:lumMod val="75000"/>
          </a:schemeClr>
        </a:solidFill>
      </dgm:spPr>
    </dgm:pt>
    <dgm:pt modelId="{9281BF9A-CF62-4906-BEA3-430D602354E2}" type="pres">
      <dgm:prSet presAssocID="{91774232-56DD-4998-B174-E12B3719BA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ngen"/>
        </a:ext>
      </dgm:extLst>
    </dgm:pt>
    <dgm:pt modelId="{A11A3217-E8E6-4554-BB99-1B88FF252751}" type="pres">
      <dgm:prSet presAssocID="{91774232-56DD-4998-B174-E12B3719BADC}" presName="spaceRect" presStyleCnt="0"/>
      <dgm:spPr/>
    </dgm:pt>
    <dgm:pt modelId="{2ED3DC60-3F75-4885-A98F-70190AFA3FB3}" type="pres">
      <dgm:prSet presAssocID="{91774232-56DD-4998-B174-E12B3719BAD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55A791A-67BA-4292-A990-9546809E4C16}" type="presOf" srcId="{B1CAFEE3-D9F5-4A4E-B4D3-972D0955B407}" destId="{DEFD3ED4-8600-48B2-BB28-52DC75F6E0F7}" srcOrd="0" destOrd="0" presId="urn:microsoft.com/office/officeart/2018/2/layout/IconCircleList"/>
    <dgm:cxn modelId="{480D0122-32F8-4121-AC1F-32C6DE705BDE}" srcId="{EE1E3250-0B22-497A-9572-867CDC1F2C45}" destId="{91774232-56DD-4998-B174-E12B3719BADC}" srcOrd="3" destOrd="0" parTransId="{1FCC7A3E-7723-4970-9621-27A81D1C1460}" sibTransId="{89309BB2-3F4B-4107-A4A0-B363CF1442A4}"/>
    <dgm:cxn modelId="{96718935-5BAF-4D35-9BC9-954D47DD4440}" type="presOf" srcId="{91774232-56DD-4998-B174-E12B3719BADC}" destId="{2ED3DC60-3F75-4885-A98F-70190AFA3FB3}" srcOrd="0" destOrd="0" presId="urn:microsoft.com/office/officeart/2018/2/layout/IconCircleList"/>
    <dgm:cxn modelId="{9644D939-179D-492D-A405-8260C22175EF}" type="presOf" srcId="{4CEE6CF1-2A5E-43B1-9039-600035AF8C47}" destId="{E318D36F-0F9F-447B-A3C2-F89FE7FB037F}" srcOrd="0" destOrd="0" presId="urn:microsoft.com/office/officeart/2018/2/layout/IconCircleList"/>
    <dgm:cxn modelId="{439E2479-261D-4A81-8538-175D1245FBD1}" type="presOf" srcId="{3629CEC6-8E3C-406D-BE8B-4B4167663888}" destId="{A45BA2EE-86B2-49B8-A298-B77626D941E5}" srcOrd="0" destOrd="0" presId="urn:microsoft.com/office/officeart/2018/2/layout/IconCircleList"/>
    <dgm:cxn modelId="{CAE10387-730F-4956-ACCC-9222F64A1D2A}" srcId="{EE1E3250-0B22-497A-9572-867CDC1F2C45}" destId="{B1CAFEE3-D9F5-4A4E-B4D3-972D0955B407}" srcOrd="2" destOrd="0" parTransId="{D1D4C5E7-6A2E-46D8-AE6D-EE7A60CD8F95}" sibTransId="{43E1633C-9075-4B6C-9497-1A0B58D482CC}"/>
    <dgm:cxn modelId="{0E224697-E46C-43A3-BF80-E27BF2CD80E5}" type="presOf" srcId="{116B3C49-D159-49C2-B026-D8ECCCE6BEAE}" destId="{897FB63B-7FF4-43E7-9CF0-28A902682463}" srcOrd="0" destOrd="0" presId="urn:microsoft.com/office/officeart/2018/2/layout/IconCircleList"/>
    <dgm:cxn modelId="{B5AC679B-2E3B-4BD8-90AF-AF8563D40085}" type="presOf" srcId="{EE1E3250-0B22-497A-9572-867CDC1F2C45}" destId="{996B4021-1EDB-494B-B08C-0CF7F7FAEBBF}" srcOrd="0" destOrd="0" presId="urn:microsoft.com/office/officeart/2018/2/layout/IconCircleList"/>
    <dgm:cxn modelId="{DB481EBB-102F-44A9-B0D6-803A745C1F0A}" type="presOf" srcId="{43E1633C-9075-4B6C-9497-1A0B58D482CC}" destId="{EA415489-FD85-43AD-A553-C309B8D9D7CC}" srcOrd="0" destOrd="0" presId="urn:microsoft.com/office/officeart/2018/2/layout/IconCircleList"/>
    <dgm:cxn modelId="{3E9A3BD6-B7AD-4918-883A-873A1EA3A831}" type="presOf" srcId="{1D4FAFA5-A851-41BB-A55B-DF85402B249B}" destId="{C2807601-DBFB-4264-84EC-095CD238F060}" srcOrd="0" destOrd="0" presId="urn:microsoft.com/office/officeart/2018/2/layout/IconCircleList"/>
    <dgm:cxn modelId="{38E606E0-E074-45A4-B06D-A8CF70FBEEC0}" srcId="{EE1E3250-0B22-497A-9572-867CDC1F2C45}" destId="{116B3C49-D159-49C2-B026-D8ECCCE6BEAE}" srcOrd="0" destOrd="0" parTransId="{98BA6B7D-B019-46E2-B741-09BE4AA598C1}" sibTransId="{4CEE6CF1-2A5E-43B1-9039-600035AF8C47}"/>
    <dgm:cxn modelId="{3BC2D5EC-C914-470D-9B28-1D9999F1BFAF}" srcId="{EE1E3250-0B22-497A-9572-867CDC1F2C45}" destId="{1D4FAFA5-A851-41BB-A55B-DF85402B249B}" srcOrd="1" destOrd="0" parTransId="{C723A37F-62D9-488F-84BB-370CDFFBAA79}" sibTransId="{3629CEC6-8E3C-406D-BE8B-4B4167663888}"/>
    <dgm:cxn modelId="{13D63930-C961-4D62-9DD6-6C3325E0BC17}" type="presParOf" srcId="{996B4021-1EDB-494B-B08C-0CF7F7FAEBBF}" destId="{5529A72E-D30C-499A-BEB4-EA9D7838FDD7}" srcOrd="0" destOrd="0" presId="urn:microsoft.com/office/officeart/2018/2/layout/IconCircleList"/>
    <dgm:cxn modelId="{6D30DA53-6A3A-42DD-8FFE-CC015555F9C6}" type="presParOf" srcId="{5529A72E-D30C-499A-BEB4-EA9D7838FDD7}" destId="{565A5A5D-F158-4D3F-B865-E83BF7D1BCB8}" srcOrd="0" destOrd="0" presId="urn:microsoft.com/office/officeart/2018/2/layout/IconCircleList"/>
    <dgm:cxn modelId="{1B903D30-758D-47CA-8CAE-7DB0C045BC60}" type="presParOf" srcId="{565A5A5D-F158-4D3F-B865-E83BF7D1BCB8}" destId="{0B7889D0-A31D-4900-A1D6-DED00B30513B}" srcOrd="0" destOrd="0" presId="urn:microsoft.com/office/officeart/2018/2/layout/IconCircleList"/>
    <dgm:cxn modelId="{A5157505-115E-44A6-B529-6331D6A71518}" type="presParOf" srcId="{565A5A5D-F158-4D3F-B865-E83BF7D1BCB8}" destId="{58626461-EBC3-4165-85D1-7AFBCDF9B761}" srcOrd="1" destOrd="0" presId="urn:microsoft.com/office/officeart/2018/2/layout/IconCircleList"/>
    <dgm:cxn modelId="{99EB0F3E-42D6-4198-93D8-3167E6E1F002}" type="presParOf" srcId="{565A5A5D-F158-4D3F-B865-E83BF7D1BCB8}" destId="{055D476D-0E1F-405A-9C4E-4EE6F406A524}" srcOrd="2" destOrd="0" presId="urn:microsoft.com/office/officeart/2018/2/layout/IconCircleList"/>
    <dgm:cxn modelId="{6C9B02CF-B662-40FA-89C8-B385D9BD72F5}" type="presParOf" srcId="{565A5A5D-F158-4D3F-B865-E83BF7D1BCB8}" destId="{897FB63B-7FF4-43E7-9CF0-28A902682463}" srcOrd="3" destOrd="0" presId="urn:microsoft.com/office/officeart/2018/2/layout/IconCircleList"/>
    <dgm:cxn modelId="{0A262613-BBF3-48DA-BCE1-7A66313C3A08}" type="presParOf" srcId="{5529A72E-D30C-499A-BEB4-EA9D7838FDD7}" destId="{E318D36F-0F9F-447B-A3C2-F89FE7FB037F}" srcOrd="1" destOrd="0" presId="urn:microsoft.com/office/officeart/2018/2/layout/IconCircleList"/>
    <dgm:cxn modelId="{04112B94-B2A3-4685-8B15-6078DAFF9E63}" type="presParOf" srcId="{5529A72E-D30C-499A-BEB4-EA9D7838FDD7}" destId="{E87BC7B0-DFE5-4C73-BEA4-628B13B8B513}" srcOrd="2" destOrd="0" presId="urn:microsoft.com/office/officeart/2018/2/layout/IconCircleList"/>
    <dgm:cxn modelId="{3897955C-3814-4EBF-9F8E-8B421C7F35E2}" type="presParOf" srcId="{E87BC7B0-DFE5-4C73-BEA4-628B13B8B513}" destId="{E93B36D4-F164-4553-A70C-462D944BCC29}" srcOrd="0" destOrd="0" presId="urn:microsoft.com/office/officeart/2018/2/layout/IconCircleList"/>
    <dgm:cxn modelId="{3C8FA361-855D-42CC-804D-F346783755F2}" type="presParOf" srcId="{E87BC7B0-DFE5-4C73-BEA4-628B13B8B513}" destId="{D2FB7A4C-32C3-4434-80C9-69A7025BBE83}" srcOrd="1" destOrd="0" presId="urn:microsoft.com/office/officeart/2018/2/layout/IconCircleList"/>
    <dgm:cxn modelId="{2D9AC8C4-E567-4B54-BB4C-23519C8E02F1}" type="presParOf" srcId="{E87BC7B0-DFE5-4C73-BEA4-628B13B8B513}" destId="{008DF802-7F53-4831-B0EA-61D572015038}" srcOrd="2" destOrd="0" presId="urn:microsoft.com/office/officeart/2018/2/layout/IconCircleList"/>
    <dgm:cxn modelId="{9B2172AC-17FC-4149-9131-FC87E85E34BB}" type="presParOf" srcId="{E87BC7B0-DFE5-4C73-BEA4-628B13B8B513}" destId="{C2807601-DBFB-4264-84EC-095CD238F060}" srcOrd="3" destOrd="0" presId="urn:microsoft.com/office/officeart/2018/2/layout/IconCircleList"/>
    <dgm:cxn modelId="{B3501442-E929-4C23-B318-CAD86B1CD691}" type="presParOf" srcId="{5529A72E-D30C-499A-BEB4-EA9D7838FDD7}" destId="{A45BA2EE-86B2-49B8-A298-B77626D941E5}" srcOrd="3" destOrd="0" presId="urn:microsoft.com/office/officeart/2018/2/layout/IconCircleList"/>
    <dgm:cxn modelId="{3C26D2EA-9C62-4D1E-BAF6-D845CDE09FD4}" type="presParOf" srcId="{5529A72E-D30C-499A-BEB4-EA9D7838FDD7}" destId="{25B07D9C-5F38-469D-A4F6-DEFB8FE6FFEF}" srcOrd="4" destOrd="0" presId="urn:microsoft.com/office/officeart/2018/2/layout/IconCircleList"/>
    <dgm:cxn modelId="{DFA6B5E8-8979-4B49-B36C-D64FB169D958}" type="presParOf" srcId="{25B07D9C-5F38-469D-A4F6-DEFB8FE6FFEF}" destId="{7ECF4776-19AD-4A35-AEFE-7C424E0C12D6}" srcOrd="0" destOrd="0" presId="urn:microsoft.com/office/officeart/2018/2/layout/IconCircleList"/>
    <dgm:cxn modelId="{BDF7AFF5-F899-462B-A752-8ED33E331AA9}" type="presParOf" srcId="{25B07D9C-5F38-469D-A4F6-DEFB8FE6FFEF}" destId="{73CA07F7-2649-4BDC-A4F3-F2519575F504}" srcOrd="1" destOrd="0" presId="urn:microsoft.com/office/officeart/2018/2/layout/IconCircleList"/>
    <dgm:cxn modelId="{69127955-0405-464B-B6D3-9AE762EF809A}" type="presParOf" srcId="{25B07D9C-5F38-469D-A4F6-DEFB8FE6FFEF}" destId="{5B9168C3-B721-4EDE-91C0-9B797D5919BA}" srcOrd="2" destOrd="0" presId="urn:microsoft.com/office/officeart/2018/2/layout/IconCircleList"/>
    <dgm:cxn modelId="{D6522E19-588E-410B-918D-6954A4880715}" type="presParOf" srcId="{25B07D9C-5F38-469D-A4F6-DEFB8FE6FFEF}" destId="{DEFD3ED4-8600-48B2-BB28-52DC75F6E0F7}" srcOrd="3" destOrd="0" presId="urn:microsoft.com/office/officeart/2018/2/layout/IconCircleList"/>
    <dgm:cxn modelId="{2D431FAF-3DA4-436D-AB1C-C23D03641AF2}" type="presParOf" srcId="{5529A72E-D30C-499A-BEB4-EA9D7838FDD7}" destId="{EA415489-FD85-43AD-A553-C309B8D9D7CC}" srcOrd="5" destOrd="0" presId="urn:microsoft.com/office/officeart/2018/2/layout/IconCircleList"/>
    <dgm:cxn modelId="{5F6FB39E-D512-40ED-BBCE-592E839B4743}" type="presParOf" srcId="{5529A72E-D30C-499A-BEB4-EA9D7838FDD7}" destId="{BD058FEE-BCF8-4450-882D-0D402CDC9045}" srcOrd="6" destOrd="0" presId="urn:microsoft.com/office/officeart/2018/2/layout/IconCircleList"/>
    <dgm:cxn modelId="{9100103D-A7BA-4208-A8AB-8D1348D2F979}" type="presParOf" srcId="{BD058FEE-BCF8-4450-882D-0D402CDC9045}" destId="{6EA4DCAE-0E3F-44F4-8A6A-65CA27BBB495}" srcOrd="0" destOrd="0" presId="urn:microsoft.com/office/officeart/2018/2/layout/IconCircleList"/>
    <dgm:cxn modelId="{CD5F29C7-AF35-43CA-81D7-CC554240B54C}" type="presParOf" srcId="{BD058FEE-BCF8-4450-882D-0D402CDC9045}" destId="{9281BF9A-CF62-4906-BEA3-430D602354E2}" srcOrd="1" destOrd="0" presId="urn:microsoft.com/office/officeart/2018/2/layout/IconCircleList"/>
    <dgm:cxn modelId="{79F9E85A-465F-426D-A657-56540E9747A1}" type="presParOf" srcId="{BD058FEE-BCF8-4450-882D-0D402CDC9045}" destId="{A11A3217-E8E6-4554-BB99-1B88FF252751}" srcOrd="2" destOrd="0" presId="urn:microsoft.com/office/officeart/2018/2/layout/IconCircleList"/>
    <dgm:cxn modelId="{7178BDBB-0CAB-4FE8-9A5A-775E36D0B076}" type="presParOf" srcId="{BD058FEE-BCF8-4450-882D-0D402CDC9045}" destId="{2ED3DC60-3F75-4885-A98F-70190AFA3FB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A4B08-443B-48F6-93C7-6DBCD00794D3}">
      <dsp:nvSpPr>
        <dsp:cNvPr id="0" name=""/>
        <dsp:cNvSpPr/>
      </dsp:nvSpPr>
      <dsp:spPr>
        <a:xfrm>
          <a:off x="0" y="359573"/>
          <a:ext cx="6054725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641A9-31EE-4FF5-9B09-D95979B47C85}">
      <dsp:nvSpPr>
        <dsp:cNvPr id="0" name=""/>
        <dsp:cNvSpPr/>
      </dsp:nvSpPr>
      <dsp:spPr>
        <a:xfrm>
          <a:off x="302736" y="20093"/>
          <a:ext cx="4238307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98" tIns="0" rIns="16019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Target </a:t>
          </a:r>
          <a:r>
            <a:rPr lang="nl-BE" sz="2300" kern="1200" dirty="0" err="1"/>
            <a:t>specific</a:t>
          </a:r>
          <a:r>
            <a:rPr lang="nl-BE" sz="2300" kern="1200" dirty="0"/>
            <a:t> </a:t>
          </a:r>
          <a:r>
            <a:rPr lang="nl-BE" sz="2300" kern="1200" dirty="0" err="1"/>
            <a:t>audience</a:t>
          </a:r>
          <a:endParaRPr lang="en-US" sz="2300" kern="1200" dirty="0"/>
        </a:p>
      </dsp:txBody>
      <dsp:txXfrm>
        <a:off x="335880" y="53237"/>
        <a:ext cx="4172019" cy="612672"/>
      </dsp:txXfrm>
    </dsp:sp>
    <dsp:sp modelId="{7D0C917F-4A78-48A6-8CC7-F195DE67D5F8}">
      <dsp:nvSpPr>
        <dsp:cNvPr id="0" name=""/>
        <dsp:cNvSpPr/>
      </dsp:nvSpPr>
      <dsp:spPr>
        <a:xfrm>
          <a:off x="0" y="1402853"/>
          <a:ext cx="6054725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0D35-B964-4966-98A6-1E477C7681B1}">
      <dsp:nvSpPr>
        <dsp:cNvPr id="0" name=""/>
        <dsp:cNvSpPr/>
      </dsp:nvSpPr>
      <dsp:spPr>
        <a:xfrm>
          <a:off x="302736" y="1063373"/>
          <a:ext cx="4238307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98" tIns="0" rIns="16019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/>
            <a:t>Easy </a:t>
          </a:r>
          <a:r>
            <a:rPr lang="nl-BE" sz="2300" kern="1200" dirty="0" err="1"/>
            <a:t>to</a:t>
          </a:r>
          <a:r>
            <a:rPr lang="nl-BE" sz="2300" kern="1200" dirty="0"/>
            <a:t> </a:t>
          </a:r>
          <a:r>
            <a:rPr lang="nl-BE" sz="2300" kern="1200" dirty="0" err="1"/>
            <a:t>use</a:t>
          </a:r>
          <a:endParaRPr lang="en-US" sz="2300" kern="1200" dirty="0"/>
        </a:p>
      </dsp:txBody>
      <dsp:txXfrm>
        <a:off x="335880" y="1096517"/>
        <a:ext cx="4172019" cy="612672"/>
      </dsp:txXfrm>
    </dsp:sp>
    <dsp:sp modelId="{0FFCF0F1-4687-4568-A492-29A40F360B24}">
      <dsp:nvSpPr>
        <dsp:cNvPr id="0" name=""/>
        <dsp:cNvSpPr/>
      </dsp:nvSpPr>
      <dsp:spPr>
        <a:xfrm>
          <a:off x="0" y="2446133"/>
          <a:ext cx="6054725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A79CC-C778-404E-814B-AD913605C868}">
      <dsp:nvSpPr>
        <dsp:cNvPr id="0" name=""/>
        <dsp:cNvSpPr/>
      </dsp:nvSpPr>
      <dsp:spPr>
        <a:xfrm>
          <a:off x="302736" y="2106653"/>
          <a:ext cx="4238307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98" tIns="0" rIns="16019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/>
            <a:t>Beginner friendly</a:t>
          </a:r>
          <a:endParaRPr lang="en-US" sz="2300" kern="1200"/>
        </a:p>
      </dsp:txBody>
      <dsp:txXfrm>
        <a:off x="335880" y="2139797"/>
        <a:ext cx="4172019" cy="612672"/>
      </dsp:txXfrm>
    </dsp:sp>
    <dsp:sp modelId="{A5E73C77-3BE5-434B-BED3-83CA35B83BFA}">
      <dsp:nvSpPr>
        <dsp:cNvPr id="0" name=""/>
        <dsp:cNvSpPr/>
      </dsp:nvSpPr>
      <dsp:spPr>
        <a:xfrm>
          <a:off x="0" y="3489413"/>
          <a:ext cx="6054725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A7A88-F088-4F3F-805A-52ADB1FDA3CD}">
      <dsp:nvSpPr>
        <dsp:cNvPr id="0" name=""/>
        <dsp:cNvSpPr/>
      </dsp:nvSpPr>
      <dsp:spPr>
        <a:xfrm>
          <a:off x="302736" y="3149933"/>
          <a:ext cx="4238307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98" tIns="0" rIns="16019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 dirty="0" err="1"/>
            <a:t>Involve</a:t>
          </a:r>
          <a:endParaRPr lang="en-US" sz="2300" kern="1200" dirty="0"/>
        </a:p>
      </dsp:txBody>
      <dsp:txXfrm>
        <a:off x="335880" y="3183077"/>
        <a:ext cx="4172019" cy="612672"/>
      </dsp:txXfrm>
    </dsp:sp>
    <dsp:sp modelId="{B24DEB8E-93F7-4D17-9B2B-89B4A59AC5BF}">
      <dsp:nvSpPr>
        <dsp:cNvPr id="0" name=""/>
        <dsp:cNvSpPr/>
      </dsp:nvSpPr>
      <dsp:spPr>
        <a:xfrm>
          <a:off x="0" y="4532693"/>
          <a:ext cx="6054725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30206-B3EF-429E-99E6-184B6F972FC2}">
      <dsp:nvSpPr>
        <dsp:cNvPr id="0" name=""/>
        <dsp:cNvSpPr/>
      </dsp:nvSpPr>
      <dsp:spPr>
        <a:xfrm>
          <a:off x="302736" y="4193213"/>
          <a:ext cx="4238307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98" tIns="0" rIns="16019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Personalise</a:t>
          </a:r>
          <a:endParaRPr lang="en-US" sz="2300" kern="1200" dirty="0"/>
        </a:p>
      </dsp:txBody>
      <dsp:txXfrm>
        <a:off x="335880" y="4226357"/>
        <a:ext cx="4172019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14C69-E362-4671-9CB6-1DD1D6FEE2AA}">
      <dsp:nvSpPr>
        <dsp:cNvPr id="0" name=""/>
        <dsp:cNvSpPr/>
      </dsp:nvSpPr>
      <dsp:spPr>
        <a:xfrm>
          <a:off x="0" y="1576"/>
          <a:ext cx="9872663" cy="79880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A30AA-4569-4950-9CDE-86B13A030345}">
      <dsp:nvSpPr>
        <dsp:cNvPr id="0" name=""/>
        <dsp:cNvSpPr/>
      </dsp:nvSpPr>
      <dsp:spPr>
        <a:xfrm>
          <a:off x="241638" y="181306"/>
          <a:ext cx="439342" cy="4393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E333D-DD7C-475C-A363-DC5EF4017CF6}">
      <dsp:nvSpPr>
        <dsp:cNvPr id="0" name=""/>
        <dsp:cNvSpPr/>
      </dsp:nvSpPr>
      <dsp:spPr>
        <a:xfrm>
          <a:off x="922618" y="1576"/>
          <a:ext cx="8950044" cy="798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0" tIns="84540" rIns="84540" bIns="845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Young Professionals (18-35):</a:t>
          </a:r>
          <a:r>
            <a:rPr lang="en-US" sz="2000" b="0" i="0" kern="1200" dirty="0"/>
            <a:t> Want to start investing but lack knowledge and motivation (46%)</a:t>
          </a:r>
          <a:endParaRPr lang="en-US" sz="2000" kern="1200" dirty="0"/>
        </a:p>
      </dsp:txBody>
      <dsp:txXfrm>
        <a:off x="922618" y="1576"/>
        <a:ext cx="8950044" cy="798803"/>
      </dsp:txXfrm>
    </dsp:sp>
    <dsp:sp modelId="{603B8A87-5246-4686-AD01-32588C7A6A79}">
      <dsp:nvSpPr>
        <dsp:cNvPr id="0" name=""/>
        <dsp:cNvSpPr/>
      </dsp:nvSpPr>
      <dsp:spPr>
        <a:xfrm>
          <a:off x="0" y="1000080"/>
          <a:ext cx="9872663" cy="79880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03CB2-5B76-49F7-9CAD-0D2254389259}">
      <dsp:nvSpPr>
        <dsp:cNvPr id="0" name=""/>
        <dsp:cNvSpPr/>
      </dsp:nvSpPr>
      <dsp:spPr>
        <a:xfrm>
          <a:off x="241638" y="1179811"/>
          <a:ext cx="439342" cy="4393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75F77-72C1-43DB-9508-53E911C86742}">
      <dsp:nvSpPr>
        <dsp:cNvPr id="0" name=""/>
        <dsp:cNvSpPr/>
      </dsp:nvSpPr>
      <dsp:spPr>
        <a:xfrm>
          <a:off x="922618" y="1000080"/>
          <a:ext cx="8950044" cy="798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0" tIns="84540" rIns="84540" bIns="845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Tech-Savvy Millennials:</a:t>
          </a:r>
          <a:r>
            <a:rPr lang="en-US" sz="2000" b="0" i="0" kern="1200" dirty="0"/>
            <a:t> Love gamified experiences and social competition.</a:t>
          </a:r>
          <a:endParaRPr lang="en-US" sz="2000" kern="1200" dirty="0"/>
        </a:p>
      </dsp:txBody>
      <dsp:txXfrm>
        <a:off x="922618" y="1000080"/>
        <a:ext cx="8950044" cy="798803"/>
      </dsp:txXfrm>
    </dsp:sp>
    <dsp:sp modelId="{E11262E7-51B2-4860-9C8E-556EB164FFA4}">
      <dsp:nvSpPr>
        <dsp:cNvPr id="0" name=""/>
        <dsp:cNvSpPr/>
      </dsp:nvSpPr>
      <dsp:spPr>
        <a:xfrm>
          <a:off x="0" y="1998585"/>
          <a:ext cx="9872663" cy="79880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20029-4FA5-466C-88C1-EB4755C5CA28}">
      <dsp:nvSpPr>
        <dsp:cNvPr id="0" name=""/>
        <dsp:cNvSpPr/>
      </dsp:nvSpPr>
      <dsp:spPr>
        <a:xfrm>
          <a:off x="241638" y="2178316"/>
          <a:ext cx="439342" cy="4393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4FDF2-C255-4161-A3C0-D35BB61BDA95}">
      <dsp:nvSpPr>
        <dsp:cNvPr id="0" name=""/>
        <dsp:cNvSpPr/>
      </dsp:nvSpPr>
      <dsp:spPr>
        <a:xfrm>
          <a:off x="922618" y="1998585"/>
          <a:ext cx="8950044" cy="798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0" tIns="84540" rIns="84540" bIns="845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Students outside of finance:</a:t>
          </a:r>
          <a:r>
            <a:rPr lang="en-US" sz="2000" b="0" i="0" kern="1200" dirty="0"/>
            <a:t> Need educational support and emotional feedback.</a:t>
          </a:r>
          <a:endParaRPr lang="en-US" sz="2000" kern="1200" dirty="0"/>
        </a:p>
      </dsp:txBody>
      <dsp:txXfrm>
        <a:off x="922618" y="1998585"/>
        <a:ext cx="8950044" cy="798803"/>
      </dsp:txXfrm>
    </dsp:sp>
    <dsp:sp modelId="{6F83E164-1E0D-4BAC-8CE7-FB7BF36AEE5F}">
      <dsp:nvSpPr>
        <dsp:cNvPr id="0" name=""/>
        <dsp:cNvSpPr/>
      </dsp:nvSpPr>
      <dsp:spPr>
        <a:xfrm>
          <a:off x="0" y="2997090"/>
          <a:ext cx="9872663" cy="798803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CD748-6B86-43E5-99BA-F34EDCE3DF18}">
      <dsp:nvSpPr>
        <dsp:cNvPr id="0" name=""/>
        <dsp:cNvSpPr/>
      </dsp:nvSpPr>
      <dsp:spPr>
        <a:xfrm>
          <a:off x="257783" y="3153753"/>
          <a:ext cx="439342" cy="4950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34A6A-B3CD-4026-A958-83A468951E23}">
      <dsp:nvSpPr>
        <dsp:cNvPr id="0" name=""/>
        <dsp:cNvSpPr/>
      </dsp:nvSpPr>
      <dsp:spPr>
        <a:xfrm>
          <a:off x="922618" y="2997090"/>
          <a:ext cx="8950044" cy="798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40" tIns="84540" rIns="84540" bIns="845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Grew up playing games: Clash of Clans, </a:t>
          </a:r>
          <a:r>
            <a:rPr lang="en-US" sz="2000" b="1" i="0" kern="1200" dirty="0" err="1"/>
            <a:t>Hayday</a:t>
          </a:r>
          <a:r>
            <a:rPr lang="en-US" sz="2000" b="1" kern="1200" dirty="0"/>
            <a:t>, Galaxy Life, etc.</a:t>
          </a:r>
          <a:endParaRPr lang="en-US" sz="2000" kern="1200" dirty="0"/>
        </a:p>
      </dsp:txBody>
      <dsp:txXfrm>
        <a:off x="922618" y="2997090"/>
        <a:ext cx="8950044" cy="798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889D0-A31D-4900-A1D6-DED00B30513B}">
      <dsp:nvSpPr>
        <dsp:cNvPr id="0" name=""/>
        <dsp:cNvSpPr/>
      </dsp:nvSpPr>
      <dsp:spPr>
        <a:xfrm>
          <a:off x="103337" y="396360"/>
          <a:ext cx="1279658" cy="1279658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26461-EBC3-4165-85D1-7AFBCDF9B761}">
      <dsp:nvSpPr>
        <dsp:cNvPr id="0" name=""/>
        <dsp:cNvSpPr/>
      </dsp:nvSpPr>
      <dsp:spPr>
        <a:xfrm>
          <a:off x="372065" y="665089"/>
          <a:ext cx="742201" cy="7422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FB63B-7FF4-43E7-9CF0-28A902682463}">
      <dsp:nvSpPr>
        <dsp:cNvPr id="0" name=""/>
        <dsp:cNvSpPr/>
      </dsp:nvSpPr>
      <dsp:spPr>
        <a:xfrm>
          <a:off x="1657207" y="396360"/>
          <a:ext cx="3016336" cy="127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1" kern="1200" dirty="0" err="1"/>
            <a:t>inancial</a:t>
          </a:r>
          <a:r>
            <a:rPr lang="nl-BE" sz="2000" b="1" kern="1200" dirty="0"/>
            <a:t> </a:t>
          </a:r>
          <a:r>
            <a:rPr lang="nl-BE" sz="2000" b="1" kern="1200" dirty="0" err="1"/>
            <a:t>Introduction</a:t>
          </a:r>
          <a:r>
            <a:rPr lang="nl-BE" sz="2000" b="1" kern="1200" dirty="0"/>
            <a:t>:</a:t>
          </a:r>
          <a:r>
            <a:rPr lang="nl-BE" sz="2000" kern="1200" dirty="0"/>
            <a:t> Make </a:t>
          </a:r>
          <a:r>
            <a:rPr lang="nl-BE" sz="2000" kern="1200" dirty="0" err="1"/>
            <a:t>investing</a:t>
          </a:r>
          <a:r>
            <a:rPr lang="nl-BE" sz="2000" kern="1200" dirty="0"/>
            <a:t> </a:t>
          </a:r>
          <a:r>
            <a:rPr lang="nl-BE" sz="2000" kern="1200" dirty="0" err="1"/>
            <a:t>simple</a:t>
          </a:r>
          <a:r>
            <a:rPr lang="nl-BE" sz="2000" kern="1200" dirty="0"/>
            <a:t>, </a:t>
          </a:r>
          <a:r>
            <a:rPr lang="nl-BE" sz="2000" kern="1200" dirty="0" err="1"/>
            <a:t>approachable</a:t>
          </a:r>
          <a:r>
            <a:rPr lang="nl-BE" sz="2000" kern="1200" dirty="0"/>
            <a:t>, and stress-free. </a:t>
          </a:r>
          <a:endParaRPr lang="en-US" sz="2000" kern="1200" dirty="0"/>
        </a:p>
      </dsp:txBody>
      <dsp:txXfrm>
        <a:off x="1657207" y="396360"/>
        <a:ext cx="3016336" cy="1279658"/>
      </dsp:txXfrm>
    </dsp:sp>
    <dsp:sp modelId="{E93B36D4-F164-4553-A70C-462D944BCC29}">
      <dsp:nvSpPr>
        <dsp:cNvPr id="0" name=""/>
        <dsp:cNvSpPr/>
      </dsp:nvSpPr>
      <dsp:spPr>
        <a:xfrm>
          <a:off x="5199118" y="396360"/>
          <a:ext cx="1279658" cy="1279658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B7A4C-32C3-4434-80C9-69A7025BBE83}">
      <dsp:nvSpPr>
        <dsp:cNvPr id="0" name=""/>
        <dsp:cNvSpPr/>
      </dsp:nvSpPr>
      <dsp:spPr>
        <a:xfrm>
          <a:off x="5467846" y="665089"/>
          <a:ext cx="742201" cy="7422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07601-DBFB-4264-84EC-095CD238F060}">
      <dsp:nvSpPr>
        <dsp:cNvPr id="0" name=""/>
        <dsp:cNvSpPr/>
      </dsp:nvSpPr>
      <dsp:spPr>
        <a:xfrm>
          <a:off x="6752988" y="257223"/>
          <a:ext cx="3016336" cy="127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1" kern="1200" dirty="0" err="1"/>
            <a:t>dvise</a:t>
          </a:r>
          <a:r>
            <a:rPr lang="nl-BE" sz="2000" b="1" kern="1200" dirty="0"/>
            <a:t> &amp; Guide: </a:t>
          </a:r>
          <a:r>
            <a:rPr lang="nl-BE" sz="2000" kern="1200" dirty="0" err="1"/>
            <a:t>Provide</a:t>
          </a:r>
          <a:r>
            <a:rPr lang="nl-BE" sz="2000" kern="1200" dirty="0"/>
            <a:t> smart </a:t>
          </a:r>
          <a:r>
            <a:rPr lang="nl-BE" sz="2000" kern="1200" dirty="0" err="1"/>
            <a:t>insights</a:t>
          </a:r>
          <a:r>
            <a:rPr lang="nl-BE" sz="2000" kern="1200" dirty="0"/>
            <a:t> and </a:t>
          </a:r>
          <a:r>
            <a:rPr lang="nl-BE" sz="2000" kern="1200" dirty="0" err="1"/>
            <a:t>learning</a:t>
          </a:r>
          <a:r>
            <a:rPr lang="nl-BE" sz="2000" kern="1200" dirty="0"/>
            <a:t> </a:t>
          </a:r>
          <a:r>
            <a:rPr lang="nl-BE" sz="2000" kern="1200" dirty="0" err="1"/>
            <a:t>opportunities</a:t>
          </a:r>
          <a:endParaRPr lang="en-US" sz="2000" kern="1200" dirty="0"/>
        </a:p>
      </dsp:txBody>
      <dsp:txXfrm>
        <a:off x="6752988" y="257223"/>
        <a:ext cx="3016336" cy="1279658"/>
      </dsp:txXfrm>
    </dsp:sp>
    <dsp:sp modelId="{7ECF4776-19AD-4A35-AEFE-7C424E0C12D6}">
      <dsp:nvSpPr>
        <dsp:cNvPr id="0" name=""/>
        <dsp:cNvSpPr/>
      </dsp:nvSpPr>
      <dsp:spPr>
        <a:xfrm>
          <a:off x="103337" y="2362581"/>
          <a:ext cx="1279658" cy="1279658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A07F7-2649-4BDC-A4F3-F2519575F504}">
      <dsp:nvSpPr>
        <dsp:cNvPr id="0" name=""/>
        <dsp:cNvSpPr/>
      </dsp:nvSpPr>
      <dsp:spPr>
        <a:xfrm>
          <a:off x="372065" y="2631309"/>
          <a:ext cx="742201" cy="7422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D3ED4-8600-48B2-BB28-52DC75F6E0F7}">
      <dsp:nvSpPr>
        <dsp:cNvPr id="0" name=""/>
        <dsp:cNvSpPr/>
      </dsp:nvSpPr>
      <dsp:spPr>
        <a:xfrm>
          <a:off x="1657207" y="2362581"/>
          <a:ext cx="3016336" cy="127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1" kern="1200" dirty="0" err="1"/>
            <a:t>eimagine</a:t>
          </a:r>
          <a:r>
            <a:rPr lang="nl-BE" sz="2000" b="1" kern="1200" dirty="0"/>
            <a:t> Portfolio Management:</a:t>
          </a:r>
          <a:r>
            <a:rPr lang="nl-BE" sz="2000" kern="1200" dirty="0"/>
            <a:t> Turn </a:t>
          </a:r>
          <a:r>
            <a:rPr lang="nl-BE" sz="2000" kern="1200" dirty="0" err="1"/>
            <a:t>passive</a:t>
          </a:r>
          <a:r>
            <a:rPr lang="nl-BE" sz="2000" kern="1200" dirty="0"/>
            <a:t> </a:t>
          </a:r>
          <a:r>
            <a:rPr lang="nl-BE" sz="2000" kern="1200" dirty="0" err="1"/>
            <a:t>investing</a:t>
          </a:r>
          <a:r>
            <a:rPr lang="nl-BE" sz="2000" kern="1200" dirty="0"/>
            <a:t> </a:t>
          </a:r>
          <a:r>
            <a:rPr lang="nl-BE" sz="2000" kern="1200" dirty="0" err="1"/>
            <a:t>into</a:t>
          </a:r>
          <a:r>
            <a:rPr lang="nl-BE" sz="2000" kern="1200" dirty="0"/>
            <a:t> </a:t>
          </a:r>
          <a:r>
            <a:rPr lang="nl-BE" sz="2000" kern="1200" dirty="0" err="1"/>
            <a:t>an</a:t>
          </a:r>
          <a:r>
            <a:rPr lang="nl-BE" sz="2000" kern="1200" dirty="0"/>
            <a:t> </a:t>
          </a:r>
          <a:r>
            <a:rPr lang="nl-BE" sz="2000" kern="1200" dirty="0" err="1"/>
            <a:t>interactive</a:t>
          </a:r>
          <a:r>
            <a:rPr lang="nl-BE" sz="2000" kern="1200" dirty="0"/>
            <a:t>, </a:t>
          </a:r>
          <a:r>
            <a:rPr lang="nl-BE" sz="2000" kern="1200" dirty="0" err="1"/>
            <a:t>visual</a:t>
          </a:r>
          <a:r>
            <a:rPr lang="nl-BE" sz="2000" kern="1200" dirty="0"/>
            <a:t> </a:t>
          </a:r>
          <a:r>
            <a:rPr lang="nl-BE" sz="2000" kern="1200" dirty="0" err="1"/>
            <a:t>experience</a:t>
          </a:r>
          <a:r>
            <a:rPr lang="nl-BE" sz="2000" kern="1200" dirty="0"/>
            <a:t>. </a:t>
          </a:r>
          <a:endParaRPr lang="en-US" sz="2000" kern="1200" dirty="0"/>
        </a:p>
      </dsp:txBody>
      <dsp:txXfrm>
        <a:off x="1657207" y="2362581"/>
        <a:ext cx="3016336" cy="1279658"/>
      </dsp:txXfrm>
    </dsp:sp>
    <dsp:sp modelId="{6EA4DCAE-0E3F-44F4-8A6A-65CA27BBB495}">
      <dsp:nvSpPr>
        <dsp:cNvPr id="0" name=""/>
        <dsp:cNvSpPr/>
      </dsp:nvSpPr>
      <dsp:spPr>
        <a:xfrm>
          <a:off x="5199118" y="2362581"/>
          <a:ext cx="1279658" cy="1279658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1BF9A-CF62-4906-BEA3-430D602354E2}">
      <dsp:nvSpPr>
        <dsp:cNvPr id="0" name=""/>
        <dsp:cNvSpPr/>
      </dsp:nvSpPr>
      <dsp:spPr>
        <a:xfrm>
          <a:off x="5467846" y="2631309"/>
          <a:ext cx="742201" cy="7422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3DC60-3F75-4885-A98F-70190AFA3FB3}">
      <dsp:nvSpPr>
        <dsp:cNvPr id="0" name=""/>
        <dsp:cNvSpPr/>
      </dsp:nvSpPr>
      <dsp:spPr>
        <a:xfrm>
          <a:off x="6752988" y="2362581"/>
          <a:ext cx="3016336" cy="127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1" kern="1200" dirty="0" err="1"/>
            <a:t>ap</a:t>
          </a:r>
          <a:r>
            <a:rPr lang="nl-BE" sz="2000" b="1" kern="1200" dirty="0"/>
            <a:t> a </a:t>
          </a:r>
          <a:r>
            <a:rPr lang="nl-BE" sz="2000" b="1" kern="1200" dirty="0" err="1"/>
            <a:t>Clear</a:t>
          </a:r>
          <a:r>
            <a:rPr lang="nl-BE" sz="2000" b="1" kern="1200" dirty="0"/>
            <a:t> </a:t>
          </a:r>
          <a:r>
            <a:rPr lang="nl-BE" sz="2000" b="1" kern="1200" dirty="0" err="1"/>
            <a:t>Growth</a:t>
          </a:r>
          <a:r>
            <a:rPr lang="nl-BE" sz="2000" b="1" kern="1200" dirty="0"/>
            <a:t> </a:t>
          </a:r>
          <a:r>
            <a:rPr lang="nl-BE" sz="2000" b="1" kern="1200" dirty="0" err="1"/>
            <a:t>Journey</a:t>
          </a:r>
          <a:r>
            <a:rPr lang="nl-BE" sz="2000" b="1" kern="1200" dirty="0"/>
            <a:t>: </a:t>
          </a:r>
          <a:r>
            <a:rPr lang="nl-BE" sz="2000" kern="1200" dirty="0"/>
            <a:t>Help users track </a:t>
          </a:r>
          <a:r>
            <a:rPr lang="nl-BE" sz="2000" kern="1200" dirty="0" err="1"/>
            <a:t>progress</a:t>
          </a:r>
          <a:r>
            <a:rPr lang="nl-BE" sz="2000" kern="1200" dirty="0"/>
            <a:t> and make </a:t>
          </a:r>
          <a:r>
            <a:rPr lang="nl-BE" sz="2000" kern="1200" dirty="0" err="1"/>
            <a:t>better</a:t>
          </a:r>
          <a:r>
            <a:rPr lang="nl-BE" sz="2000" kern="1200" dirty="0"/>
            <a:t> long-term </a:t>
          </a:r>
          <a:r>
            <a:rPr lang="nl-BE" sz="2000" kern="1200" dirty="0" err="1"/>
            <a:t>decisions</a:t>
          </a:r>
          <a:r>
            <a:rPr lang="nl-BE" sz="2000" kern="1200" dirty="0"/>
            <a:t>. </a:t>
          </a:r>
          <a:endParaRPr lang="en-US" sz="2000" kern="1200" dirty="0"/>
        </a:p>
      </dsp:txBody>
      <dsp:txXfrm>
        <a:off x="6752988" y="2362581"/>
        <a:ext cx="3016336" cy="127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3540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710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8547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098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5264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394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904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42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80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62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076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7F45AC6-C491-4585-A584-9CE2AF7D5500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9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3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6.pn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4" Type="http://schemas.openxmlformats.org/officeDocument/2006/relationships/image" Target="../media/image3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34.png"/><Relationship Id="rId10" Type="http://schemas.openxmlformats.org/officeDocument/2006/relationships/image" Target="../media/image56.png"/><Relationship Id="rId4" Type="http://schemas.openxmlformats.org/officeDocument/2006/relationships/image" Target="../media/image36.png"/><Relationship Id="rId9" Type="http://schemas.openxmlformats.org/officeDocument/2006/relationships/image" Target="../media/image5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6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12" Type="http://schemas.openxmlformats.org/officeDocument/2006/relationships/image" Target="../media/image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11" Type="http://schemas.openxmlformats.org/officeDocument/2006/relationships/image" Target="../media/image59.png"/><Relationship Id="rId5" Type="http://schemas.openxmlformats.org/officeDocument/2006/relationships/image" Target="../media/image50.png"/><Relationship Id="rId10" Type="http://schemas.openxmlformats.org/officeDocument/2006/relationships/image" Target="../media/image56.png"/><Relationship Id="rId4" Type="http://schemas.microsoft.com/office/2007/relationships/hdphoto" Target="../media/hdphoto3.wdp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62.png"/><Relationship Id="rId4" Type="http://schemas.openxmlformats.org/officeDocument/2006/relationships/image" Target="../media/image36.png"/><Relationship Id="rId9" Type="http://schemas.openxmlformats.org/officeDocument/2006/relationships/image" Target="../media/image5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5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46.png"/><Relationship Id="rId18" Type="http://schemas.openxmlformats.org/officeDocument/2006/relationships/image" Target="../media/image74.png"/><Relationship Id="rId3" Type="http://schemas.openxmlformats.org/officeDocument/2006/relationships/image" Target="../media/image34.png"/><Relationship Id="rId7" Type="http://schemas.openxmlformats.org/officeDocument/2006/relationships/image" Target="../media/image67.png"/><Relationship Id="rId12" Type="http://schemas.openxmlformats.org/officeDocument/2006/relationships/image" Target="../media/image47.png"/><Relationship Id="rId17" Type="http://schemas.openxmlformats.org/officeDocument/2006/relationships/image" Target="../media/image73.png"/><Relationship Id="rId2" Type="http://schemas.openxmlformats.org/officeDocument/2006/relationships/image" Target="../media/image33.png"/><Relationship Id="rId16" Type="http://schemas.openxmlformats.org/officeDocument/2006/relationships/image" Target="../media/image72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1.svg"/><Relationship Id="rId5" Type="http://schemas.openxmlformats.org/officeDocument/2006/relationships/image" Target="../media/image35.png"/><Relationship Id="rId15" Type="http://schemas.openxmlformats.org/officeDocument/2006/relationships/image" Target="../media/image71.png"/><Relationship Id="rId10" Type="http://schemas.openxmlformats.org/officeDocument/2006/relationships/image" Target="../media/image50.png"/><Relationship Id="rId19" Type="http://schemas.openxmlformats.org/officeDocument/2006/relationships/image" Target="../media/image75.svg"/><Relationship Id="rId4" Type="http://schemas.openxmlformats.org/officeDocument/2006/relationships/image" Target="../media/image36.png"/><Relationship Id="rId9" Type="http://schemas.openxmlformats.org/officeDocument/2006/relationships/image" Target="../media/image69.png"/><Relationship Id="rId1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651786-5D8A-C136-3671-D19B536E8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392" y="1791147"/>
            <a:ext cx="7202862" cy="1952369"/>
          </a:xfrm>
        </p:spPr>
        <p:txBody>
          <a:bodyPr>
            <a:normAutofit/>
          </a:bodyPr>
          <a:lstStyle/>
          <a:p>
            <a:r>
              <a:rPr lang="nl-BE" sz="4800" dirty="0" err="1"/>
              <a:t>Investsuite</a:t>
            </a:r>
            <a:r>
              <a:rPr lang="nl-BE" sz="4800" dirty="0"/>
              <a:t> case</a:t>
            </a:r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6A8E5AE5-B051-2A05-FCA8-785486348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Holy Hackathon 2025</a:t>
            </a:r>
          </a:p>
        </p:txBody>
      </p:sp>
      <p:pic>
        <p:nvPicPr>
          <p:cNvPr id="5" name="Graphic 4" descr="Haan silhouet">
            <a:extLst>
              <a:ext uri="{FF2B5EF4-FFF2-40B4-BE49-F238E27FC236}">
                <a16:creationId xmlns:a16="http://schemas.microsoft.com/office/drawing/2014/main" id="{FDE83C5E-C3F3-D4D1-CC09-382FABE2E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4777" y="2638409"/>
            <a:ext cx="610613" cy="6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81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1AB071-DCA2-42CD-9124-1185AB226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52D68A-A88C-72F7-0EFF-63501D0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783" y="609600"/>
            <a:ext cx="6693061" cy="1356360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Scalability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CD016E-89EA-2543-8FDD-59E4FC941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783" y="2057400"/>
            <a:ext cx="6693061" cy="4038600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FFFF"/>
                </a:solidFill>
              </a:rPr>
              <a:t>Software</a:t>
            </a:r>
          </a:p>
          <a:p>
            <a:r>
              <a:rPr lang="nl-BE" dirty="0" err="1">
                <a:solidFill>
                  <a:srgbClr val="FFFFFF"/>
                </a:solidFill>
              </a:rPr>
              <a:t>Globally</a:t>
            </a:r>
            <a:endParaRPr lang="nl-BE" dirty="0">
              <a:solidFill>
                <a:srgbClr val="FFFFFF"/>
              </a:solidFill>
            </a:endParaRPr>
          </a:p>
          <a:p>
            <a:r>
              <a:rPr lang="nl-BE" dirty="0" err="1">
                <a:solidFill>
                  <a:srgbClr val="FFFFFF"/>
                </a:solidFill>
              </a:rPr>
              <a:t>Advertisements</a:t>
            </a:r>
            <a:endParaRPr lang="nl-BE" dirty="0">
              <a:solidFill>
                <a:srgbClr val="FFFFFF"/>
              </a:solidFill>
            </a:endParaRPr>
          </a:p>
          <a:p>
            <a:r>
              <a:rPr lang="nl-BE" dirty="0" err="1">
                <a:solidFill>
                  <a:srgbClr val="FFFFFF"/>
                </a:solidFill>
              </a:rPr>
              <a:t>Other</a:t>
            </a:r>
            <a:r>
              <a:rPr lang="nl-BE" dirty="0">
                <a:solidFill>
                  <a:srgbClr val="FFFFFF"/>
                </a:solidFill>
              </a:rPr>
              <a:t> sectors:</a:t>
            </a:r>
          </a:p>
          <a:p>
            <a:pPr lvl="1">
              <a:buClr>
                <a:schemeClr val="bg1"/>
              </a:buClr>
            </a:pPr>
            <a:r>
              <a:rPr lang="nl-BE" dirty="0">
                <a:solidFill>
                  <a:srgbClr val="FFFFFF"/>
                </a:solidFill>
              </a:rPr>
              <a:t>Language </a:t>
            </a:r>
            <a:r>
              <a:rPr lang="nl-BE" dirty="0" err="1">
                <a:solidFill>
                  <a:srgbClr val="FFFFFF"/>
                </a:solidFill>
              </a:rPr>
              <a:t>learning</a:t>
            </a:r>
            <a:r>
              <a:rPr lang="nl-BE" dirty="0">
                <a:solidFill>
                  <a:srgbClr val="FFFFFF"/>
                </a:solidFill>
              </a:rPr>
              <a:t>: </a:t>
            </a:r>
            <a:r>
              <a:rPr lang="nl-BE" dirty="0" err="1">
                <a:solidFill>
                  <a:srgbClr val="FFFFFF"/>
                </a:solidFill>
              </a:rPr>
              <a:t>Duolingo</a:t>
            </a:r>
            <a:endParaRPr lang="nl-BE" dirty="0">
              <a:solidFill>
                <a:srgbClr val="FFFFFF"/>
              </a:solidFill>
            </a:endParaRPr>
          </a:p>
          <a:p>
            <a:pPr lvl="1">
              <a:buClr>
                <a:schemeClr val="bg1"/>
              </a:buClr>
            </a:pPr>
            <a:r>
              <a:rPr lang="nl-BE" dirty="0" err="1">
                <a:solidFill>
                  <a:srgbClr val="FFFFFF"/>
                </a:solidFill>
              </a:rPr>
              <a:t>Memorizing</a:t>
            </a:r>
            <a:r>
              <a:rPr lang="nl-BE" dirty="0">
                <a:solidFill>
                  <a:srgbClr val="FFFFFF"/>
                </a:solidFill>
              </a:rPr>
              <a:t>: </a:t>
            </a:r>
            <a:r>
              <a:rPr lang="nl-BE" dirty="0" err="1">
                <a:solidFill>
                  <a:srgbClr val="FFFFFF"/>
                </a:solidFill>
              </a:rPr>
              <a:t>Quizlet</a:t>
            </a:r>
            <a:endParaRPr lang="nl-BE" dirty="0">
              <a:solidFill>
                <a:srgbClr val="FFFFFF"/>
              </a:solidFill>
            </a:endParaRPr>
          </a:p>
          <a:p>
            <a:pPr lvl="1">
              <a:buClr>
                <a:schemeClr val="bg1"/>
              </a:buClr>
            </a:pPr>
            <a:r>
              <a:rPr lang="nl-BE" dirty="0" err="1">
                <a:solidFill>
                  <a:srgbClr val="FFFFFF"/>
                </a:solidFill>
              </a:rPr>
              <a:t>Education</a:t>
            </a:r>
            <a:r>
              <a:rPr lang="nl-BE" dirty="0">
                <a:solidFill>
                  <a:srgbClr val="FFFFFF"/>
                </a:solidFill>
              </a:rPr>
              <a:t>: </a:t>
            </a:r>
            <a:r>
              <a:rPr lang="nl-BE" dirty="0" err="1">
                <a:solidFill>
                  <a:srgbClr val="FFFFFF"/>
                </a:solidFill>
              </a:rPr>
              <a:t>Brilliant</a:t>
            </a:r>
            <a:endParaRPr lang="nl-BE" dirty="0">
              <a:solidFill>
                <a:srgbClr val="FFFFFF"/>
              </a:solidFill>
            </a:endParaRPr>
          </a:p>
          <a:p>
            <a:pPr marL="274320" lvl="1" indent="0">
              <a:buNone/>
            </a:pPr>
            <a:r>
              <a:rPr lang="nl-BE" dirty="0">
                <a:solidFill>
                  <a:srgbClr val="FFFFFF"/>
                </a:solidFill>
                <a:latin typeface="Impact" panose="020B0806030902050204" pitchFamily="34" charset="0"/>
              </a:rPr>
              <a:t>→ </a:t>
            </a:r>
            <a:r>
              <a:rPr lang="nl-BE" dirty="0">
                <a:solidFill>
                  <a:srgbClr val="FFFFFF"/>
                </a:solidFill>
              </a:rPr>
              <a:t>Finance?</a:t>
            </a:r>
          </a:p>
          <a:p>
            <a:pPr marL="274320" lvl="1" indent="0">
              <a:buNone/>
            </a:pPr>
            <a:endParaRPr lang="nl-BE" dirty="0">
              <a:solidFill>
                <a:srgbClr val="FFFFFF"/>
              </a:solidFill>
            </a:endParaRPr>
          </a:p>
          <a:p>
            <a:pPr marL="274320" lvl="1" indent="0">
              <a:buNone/>
            </a:pPr>
            <a:endParaRPr lang="nl-BE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2547C-FF3C-4937-BC39-BDA087FC5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78E39C-4C90-437A-AC49-F4C5DD148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3647661" cy="6377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ABCD51A-9B7C-AB9F-D2B4-75D3059B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" r="42086" b="47587"/>
          <a:stretch/>
        </p:blipFill>
        <p:spPr>
          <a:xfrm>
            <a:off x="717493" y="1917006"/>
            <a:ext cx="2671969" cy="135112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3D192D1-9C79-BB1E-5386-B5A6AE94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79" b="1"/>
          <a:stretch/>
        </p:blipFill>
        <p:spPr>
          <a:xfrm>
            <a:off x="717493" y="3589867"/>
            <a:ext cx="2671969" cy="20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4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6BD45-1B4D-4A4B-452E-B88286D87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92" y="711118"/>
            <a:ext cx="9875520" cy="1356360"/>
          </a:xfrm>
        </p:spPr>
        <p:txBody>
          <a:bodyPr/>
          <a:lstStyle/>
          <a:p>
            <a:r>
              <a:rPr lang="nl-BE" err="1"/>
              <a:t>What’s</a:t>
            </a:r>
            <a:r>
              <a:rPr lang="nl-BE"/>
              <a:t> in </a:t>
            </a:r>
            <a:r>
              <a:rPr lang="nl-BE" err="1"/>
              <a:t>it</a:t>
            </a:r>
            <a:r>
              <a:rPr lang="nl-BE"/>
              <a:t> </a:t>
            </a:r>
            <a:r>
              <a:rPr lang="nl-BE" err="1"/>
              <a:t>for</a:t>
            </a:r>
            <a:r>
              <a:rPr lang="nl-BE"/>
              <a:t> </a:t>
            </a:r>
            <a:r>
              <a:rPr lang="nl-BE" err="1"/>
              <a:t>you</a:t>
            </a:r>
            <a:r>
              <a:rPr lang="nl-BE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6C8117-E159-846B-5CC9-A8ED65492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52" y="1836162"/>
            <a:ext cx="9872871" cy="1515534"/>
          </a:xfrm>
        </p:spPr>
        <p:txBody>
          <a:bodyPr/>
          <a:lstStyle/>
          <a:p>
            <a:r>
              <a:rPr lang="nl-BE"/>
              <a:t>A </a:t>
            </a:r>
            <a:r>
              <a:rPr lang="nl-BE" err="1"/>
              <a:t>thought</a:t>
            </a:r>
            <a:r>
              <a:rPr lang="nl-BE"/>
              <a:t> out </a:t>
            </a:r>
            <a:r>
              <a:rPr lang="nl-BE" err="1"/>
              <a:t>application</a:t>
            </a:r>
            <a:r>
              <a:rPr lang="nl-BE"/>
              <a:t> </a:t>
            </a:r>
            <a:r>
              <a:rPr lang="nl-BE" err="1"/>
              <a:t>for</a:t>
            </a:r>
            <a:r>
              <a:rPr lang="nl-BE"/>
              <a:t> a </a:t>
            </a:r>
            <a:r>
              <a:rPr lang="nl-BE" err="1"/>
              <a:t>specific</a:t>
            </a:r>
            <a:r>
              <a:rPr lang="nl-BE"/>
              <a:t> </a:t>
            </a:r>
            <a:r>
              <a:rPr lang="nl-BE" err="1"/>
              <a:t>audience</a:t>
            </a:r>
            <a:endParaRPr lang="nl-BE"/>
          </a:p>
          <a:p>
            <a:r>
              <a:rPr lang="en-US"/>
              <a:t>Enhancing financial literacy and investment insights for bank app users</a:t>
            </a:r>
          </a:p>
          <a:p>
            <a:r>
              <a:rPr lang="en-US"/>
              <a:t>A fresh, game-changing approach</a:t>
            </a:r>
            <a:endParaRPr lang="nl-B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A226449-D37A-F386-15C1-5E745A11B1DD}"/>
              </a:ext>
            </a:extLst>
          </p:cNvPr>
          <p:cNvSpPr txBox="1">
            <a:spLocks/>
          </p:cNvSpPr>
          <p:nvPr/>
        </p:nvSpPr>
        <p:spPr>
          <a:xfrm>
            <a:off x="930181" y="325968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BE" err="1"/>
              <a:t>What’s</a:t>
            </a:r>
            <a:r>
              <a:rPr lang="nl-BE"/>
              <a:t> in </a:t>
            </a:r>
            <a:r>
              <a:rPr lang="nl-BE" err="1"/>
              <a:t>it</a:t>
            </a:r>
            <a:r>
              <a:rPr lang="nl-BE"/>
              <a:t> </a:t>
            </a:r>
            <a:r>
              <a:rPr lang="nl-BE" err="1"/>
              <a:t>for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“farmers”?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06BADC6F-E76D-9496-7983-0203B122D1D2}"/>
              </a:ext>
            </a:extLst>
          </p:cNvPr>
          <p:cNvSpPr txBox="1">
            <a:spLocks/>
          </p:cNvSpPr>
          <p:nvPr/>
        </p:nvSpPr>
        <p:spPr>
          <a:xfrm>
            <a:off x="3789089" y="4379744"/>
            <a:ext cx="9872871" cy="1515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simple and quick way to get a snapshot of your current portfolio</a:t>
            </a:r>
          </a:p>
          <a:p>
            <a:r>
              <a:rPr lang="en-US"/>
              <a:t>A fun and insightful interactive learning app</a:t>
            </a:r>
          </a:p>
          <a:p>
            <a:r>
              <a:rPr lang="en-US"/>
              <a:t>Gain knowledge about investing and the stock market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0F621F6-2A0E-A238-7266-F980F713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84" y="3873165"/>
            <a:ext cx="3104818" cy="18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85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0D67F2-843A-BD6C-1971-470ADD78DB15}"/>
              </a:ext>
            </a:extLst>
          </p:cNvPr>
          <p:cNvSpPr/>
          <p:nvPr/>
        </p:nvSpPr>
        <p:spPr>
          <a:xfrm>
            <a:off x="365760" y="381000"/>
            <a:ext cx="11450320" cy="606552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836D70-8CE0-C3C7-C2DA-BE13E1DD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BE">
                <a:solidFill>
                  <a:schemeClr val="bg1"/>
                </a:solidFill>
              </a:rPr>
              <a:t>DEMONSTRATION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E446C7-0F6B-81CC-D793-EC2338ABA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356" y="1712304"/>
            <a:ext cx="4193431" cy="4099560"/>
          </a:xfr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nl-BE" sz="2800">
                <a:solidFill>
                  <a:schemeClr val="bg1"/>
                </a:solidFill>
              </a:rPr>
              <a:t>Visual demonstation</a:t>
            </a:r>
            <a:endParaRPr lang="en-US"/>
          </a:p>
          <a:p>
            <a:r>
              <a:rPr lang="nl-BE">
                <a:solidFill>
                  <a:srgbClr val="A6B727"/>
                </a:solidFill>
              </a:rPr>
              <a:t>shots</a:t>
            </a:r>
            <a:r>
              <a:rPr lang="nl-BE" dirty="0"/>
              <a:t>)</a:t>
            </a:r>
            <a:endParaRPr lang="nl-BE"/>
          </a:p>
          <a:p>
            <a:endParaRPr lang="nl-BE" dirty="0"/>
          </a:p>
        </p:txBody>
      </p:sp>
      <p:pic>
        <p:nvPicPr>
          <p:cNvPr id="8" name="Picture 7" descr="A cartoon character holding a pitchfork&#10;&#10;AI-generated content may be incorrect.">
            <a:extLst>
              <a:ext uri="{FF2B5EF4-FFF2-40B4-BE49-F238E27FC236}">
                <a16:creationId xmlns:a16="http://schemas.microsoft.com/office/drawing/2014/main" id="{58CDCF65-9581-70DC-84AE-263EAFB8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01" y="3083883"/>
            <a:ext cx="2460034" cy="33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3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E9B43105-E2E8-F210-CB37-735008BC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6"/>
            <a:ext cx="12192000" cy="6850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4B777-E79C-BCCA-2D67-7F9047059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C5BFA-5F01-B133-6F89-1211391EF6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 descr="A toy barn with boxes and a black background&#10;&#10;AI-generated content may be incorrect.">
            <a:extLst>
              <a:ext uri="{FF2B5EF4-FFF2-40B4-BE49-F238E27FC236}">
                <a16:creationId xmlns:a16="http://schemas.microsoft.com/office/drawing/2014/main" id="{FCE717DE-EE47-DF2A-406F-7817154B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30041" b="48064"/>
          <a:stretch/>
        </p:blipFill>
        <p:spPr>
          <a:xfrm>
            <a:off x="4603766" y="1600200"/>
            <a:ext cx="3727434" cy="3385692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080ADF4-FC76-8719-10ED-C06FF7E9A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078F72-A91E-2F6B-344F-102A001823FF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046E94E-32F8-5125-0D89-CB3DDF730185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0" name="Picture 9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4E8EA51C-0BC7-231A-7F58-227ACCFD6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922B3-86EE-B2EA-FCB3-CADA52597FE0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6AD094BF-2ADF-7D59-ADED-B53924BD59C5}"/>
              </a:ext>
            </a:extLst>
          </p:cNvPr>
          <p:cNvSpPr/>
          <p:nvPr/>
        </p:nvSpPr>
        <p:spPr>
          <a:xfrm>
            <a:off x="10872615" y="290234"/>
            <a:ext cx="838746" cy="8307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7" name="Picture 16" descr="A black and white image of a shopping cart&#10;&#10;AI-generated content may be incorrect.">
            <a:extLst>
              <a:ext uri="{FF2B5EF4-FFF2-40B4-BE49-F238E27FC236}">
                <a16:creationId xmlns:a16="http://schemas.microsoft.com/office/drawing/2014/main" id="{442A5F4A-7475-5617-4451-BCEA9CC35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43" y="357663"/>
            <a:ext cx="695890" cy="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71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B418D-8623-74B8-A0AF-D3A6B89D8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39602FAF-23D6-A720-3352-079F71AF03B4}"/>
              </a:ext>
            </a:extLst>
          </p:cNvPr>
          <p:cNvSpPr/>
          <p:nvPr/>
        </p:nvSpPr>
        <p:spPr>
          <a:xfrm>
            <a:off x="10872615" y="290234"/>
            <a:ext cx="838746" cy="8307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Picture 3" descr="A toy barn with boxes and a black background&#10;&#10;AI-generated content may be incorrect.">
            <a:extLst>
              <a:ext uri="{FF2B5EF4-FFF2-40B4-BE49-F238E27FC236}">
                <a16:creationId xmlns:a16="http://schemas.microsoft.com/office/drawing/2014/main" id="{677433B1-8559-819F-F9DC-4207DAD1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30041" b="48064"/>
          <a:stretch/>
        </p:blipFill>
        <p:spPr>
          <a:xfrm>
            <a:off x="4603766" y="1600200"/>
            <a:ext cx="3727434" cy="3385692"/>
          </a:xfrm>
          <a:prstGeom prst="rect">
            <a:avLst/>
          </a:prstGeom>
        </p:spPr>
      </p:pic>
      <p:pic>
        <p:nvPicPr>
          <p:cNvPr id="27" name="Picture 26" descr="A black and white image of a shopping cart&#10;&#10;AI-generated content may be incorrect.">
            <a:extLst>
              <a:ext uri="{FF2B5EF4-FFF2-40B4-BE49-F238E27FC236}">
                <a16:creationId xmlns:a16="http://schemas.microsoft.com/office/drawing/2014/main" id="{1CCB6E29-0662-E043-9ECC-F8CF535B3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43" y="357663"/>
            <a:ext cx="695890" cy="695890"/>
          </a:xfrm>
          <a:prstGeom prst="rect">
            <a:avLst/>
          </a:prstGeom>
        </p:spPr>
      </p:pic>
      <p:pic>
        <p:nvPicPr>
          <p:cNvPr id="7" name="Picture 6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B387B9F1-0674-E938-60A6-9562E6D4E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6"/>
            <a:ext cx="12192000" cy="6850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74C3E-A268-9967-F8C0-1F171E84F8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21559-9219-D233-7584-8426FBD01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9DA8BC8-0394-77BC-A21C-2427C4E40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5152A6-FF18-CAB9-3359-8366895E9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2880" y="284480"/>
            <a:ext cx="11695768" cy="6296716"/>
          </a:xfrm>
          <a:prstGeom prst="roundRect">
            <a:avLst>
              <a:gd name="adj" fmla="val 1726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/>
          </a:p>
        </p:txBody>
      </p:sp>
      <p:pic>
        <p:nvPicPr>
          <p:cNvPr id="9" name="Graphic 8" descr="Address Book with solid fill">
            <a:extLst>
              <a:ext uri="{FF2B5EF4-FFF2-40B4-BE49-F238E27FC236}">
                <a16:creationId xmlns:a16="http://schemas.microsoft.com/office/drawing/2014/main" id="{5B0E616D-0826-D7C6-F78C-611B35E60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887" y="2169664"/>
            <a:ext cx="563903" cy="563903"/>
          </a:xfrm>
          <a:prstGeom prst="rect">
            <a:avLst/>
          </a:prstGeom>
        </p:spPr>
      </p:pic>
      <p:pic>
        <p:nvPicPr>
          <p:cNvPr id="15" name="Graphic 14" descr="Clipboard with solid fill">
            <a:extLst>
              <a:ext uri="{FF2B5EF4-FFF2-40B4-BE49-F238E27FC236}">
                <a16:creationId xmlns:a16="http://schemas.microsoft.com/office/drawing/2014/main" id="{35748A6C-A088-E0D9-1DC6-5451BFD96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887" y="3952503"/>
            <a:ext cx="563903" cy="563903"/>
          </a:xfrm>
          <a:prstGeom prst="rect">
            <a:avLst/>
          </a:prstGeom>
        </p:spPr>
      </p:pic>
      <p:pic>
        <p:nvPicPr>
          <p:cNvPr id="18" name="Graphic 17" descr="Ringer with solid fill">
            <a:extLst>
              <a:ext uri="{FF2B5EF4-FFF2-40B4-BE49-F238E27FC236}">
                <a16:creationId xmlns:a16="http://schemas.microsoft.com/office/drawing/2014/main" id="{7C115AA1-AD60-E52D-33C9-7FB4C1E07F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9885" y="3041681"/>
            <a:ext cx="563903" cy="563903"/>
          </a:xfrm>
          <a:prstGeom prst="rect">
            <a:avLst/>
          </a:prstGeom>
        </p:spPr>
      </p:pic>
      <p:pic>
        <p:nvPicPr>
          <p:cNvPr id="20" name="Graphic 19" descr="Enter with solid fill">
            <a:extLst>
              <a:ext uri="{FF2B5EF4-FFF2-40B4-BE49-F238E27FC236}">
                <a16:creationId xmlns:a16="http://schemas.microsoft.com/office/drawing/2014/main" id="{928E0EA2-8DA6-BA01-A92B-1DF665E33D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655" y="4882874"/>
            <a:ext cx="563903" cy="5639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BEAD85-DCDA-343C-6853-0890A2554E0E}"/>
              </a:ext>
            </a:extLst>
          </p:cNvPr>
          <p:cNvSpPr txBox="1"/>
          <p:nvPr/>
        </p:nvSpPr>
        <p:spPr>
          <a:xfrm>
            <a:off x="1523998" y="2198210"/>
            <a:ext cx="343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Account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618A8-C6B6-4DCC-6B98-00259713EA4B}"/>
              </a:ext>
            </a:extLst>
          </p:cNvPr>
          <p:cNvSpPr txBox="1"/>
          <p:nvPr/>
        </p:nvSpPr>
        <p:spPr>
          <a:xfrm>
            <a:off x="1523998" y="3114200"/>
            <a:ext cx="343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Notification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9FA2B-831D-7ADB-5230-F0E90D583D6E}"/>
              </a:ext>
            </a:extLst>
          </p:cNvPr>
          <p:cNvSpPr txBox="1"/>
          <p:nvPr/>
        </p:nvSpPr>
        <p:spPr>
          <a:xfrm>
            <a:off x="1523998" y="4020379"/>
            <a:ext cx="343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Portfolio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CCB4F7-6F6B-A0C9-15BE-E98146E404B2}"/>
              </a:ext>
            </a:extLst>
          </p:cNvPr>
          <p:cNvSpPr txBox="1"/>
          <p:nvPr/>
        </p:nvSpPr>
        <p:spPr>
          <a:xfrm>
            <a:off x="1523998" y="4871032"/>
            <a:ext cx="343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/>
              <a:t>Log 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0352C6-9107-BA03-36C2-564409C76DE1}"/>
              </a:ext>
            </a:extLst>
          </p:cNvPr>
          <p:cNvGrpSpPr/>
          <p:nvPr/>
        </p:nvGrpSpPr>
        <p:grpSpPr>
          <a:xfrm>
            <a:off x="829885" y="794929"/>
            <a:ext cx="3635251" cy="1027815"/>
            <a:chOff x="182880" y="327905"/>
            <a:chExt cx="2545080" cy="71958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5CB1DF5-1933-2DEF-CBF0-86554499A88D}"/>
                </a:ext>
              </a:extLst>
            </p:cNvPr>
            <p:cNvSpPr/>
            <p:nvPr/>
          </p:nvSpPr>
          <p:spPr>
            <a:xfrm>
              <a:off x="182880" y="327905"/>
              <a:ext cx="2545080" cy="7195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30" name="Picture 29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EDE9417F-93D2-A1C1-B5FB-E5DB87E0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F6B218-E101-0F60-C1F1-543DDFBF2675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2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400"/>
                <a:t>Warren Buffett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074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67455-0071-448D-24D0-61FB386DD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4A69DD58-6C65-0945-2AB0-02502A52E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6"/>
            <a:ext cx="12192000" cy="6850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9CBB58-C2AB-70F8-401B-9BDDE5455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083DC-951A-E95A-99D1-615C08AED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95CC376-14B3-3FAD-6AE4-D1E9DBA05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52853-B640-2CEE-65DF-247FCAFEA5A7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4AC997-9A5F-B48E-56CC-9C0646987F87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0" name="Picture 9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ADF97B64-53D4-3D3A-DC60-6BF5A3B6D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01D301-0CFB-2519-3722-F25E1EE78597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4E52CD82-37B2-2555-92C3-2775E18BBE23}"/>
              </a:ext>
            </a:extLst>
          </p:cNvPr>
          <p:cNvSpPr/>
          <p:nvPr/>
        </p:nvSpPr>
        <p:spPr>
          <a:xfrm>
            <a:off x="10872615" y="290234"/>
            <a:ext cx="838746" cy="8307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 descr="A black and white image of a shopping cart&#10;&#10;AI-generated content may be incorrect.">
            <a:extLst>
              <a:ext uri="{FF2B5EF4-FFF2-40B4-BE49-F238E27FC236}">
                <a16:creationId xmlns:a16="http://schemas.microsoft.com/office/drawing/2014/main" id="{18FCB180-82C8-DA73-C0FA-4068480B4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43" y="357663"/>
            <a:ext cx="695890" cy="695890"/>
          </a:xfrm>
          <a:prstGeom prst="rect">
            <a:avLst/>
          </a:prstGeom>
        </p:spPr>
      </p:pic>
      <p:pic>
        <p:nvPicPr>
          <p:cNvPr id="9" name="Picture 8" descr="A toy barn with boxes and a black background&#10;&#10;AI-generated content may be incorrect.">
            <a:extLst>
              <a:ext uri="{FF2B5EF4-FFF2-40B4-BE49-F238E27FC236}">
                <a16:creationId xmlns:a16="http://schemas.microsoft.com/office/drawing/2014/main" id="{D0902C92-1F92-6878-9DA8-8E045C0E5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30041" b="48064"/>
          <a:stretch/>
        </p:blipFill>
        <p:spPr>
          <a:xfrm>
            <a:off x="4603766" y="1600200"/>
            <a:ext cx="3727434" cy="33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33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5F286-6E81-457A-C3E9-C87BEE471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FB7B50-930B-FAD7-7C63-46B10EA64088}"/>
              </a:ext>
            </a:extLst>
          </p:cNvPr>
          <p:cNvGrpSpPr/>
          <p:nvPr/>
        </p:nvGrpSpPr>
        <p:grpSpPr>
          <a:xfrm>
            <a:off x="335280" y="436880"/>
            <a:ext cx="2545080" cy="830748"/>
            <a:chOff x="182880" y="284480"/>
            <a:chExt cx="2545080" cy="83074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B5C25B7-0BDC-6D98-61EC-DDD50E143E2C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5" name="Picture 14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6FDF1698-FBFD-8DE8-9587-C423AB74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5D035A-15C4-925D-B7C8-155A0D633D43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pic>
        <p:nvPicPr>
          <p:cNvPr id="67" name="Picture 66" descr="A toy barn with boxes and a black background&#10;&#10;AI-generated content may be incorrect.">
            <a:extLst>
              <a:ext uri="{FF2B5EF4-FFF2-40B4-BE49-F238E27FC236}">
                <a16:creationId xmlns:a16="http://schemas.microsoft.com/office/drawing/2014/main" id="{170A93C4-6A4B-6648-5111-FA0A68919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30041" b="48064"/>
          <a:stretch/>
        </p:blipFill>
        <p:spPr>
          <a:xfrm>
            <a:off x="4603766" y="1600200"/>
            <a:ext cx="3727434" cy="33856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6DD9244-9F3B-EAE5-2747-F8DFB017A0ED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6800212-69D2-2994-9384-D4DBC3CBB339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0" name="Picture 9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563E8ED4-D211-590D-2C7F-5039BDEF1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6DC0C0-AD66-4C78-2C60-4A0C883AA28A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pic>
        <p:nvPicPr>
          <p:cNvPr id="7" name="Picture 6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995054F8-2D17-5222-0C5C-4ED53DCFC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6"/>
            <a:ext cx="12192000" cy="6850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74B3B-F0BF-3BE7-B175-1769B4FC2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2B9C2-2498-1EF4-9C7D-CB54324F04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41E9EFD-20D8-FBFF-38F2-EBDA8C5F0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271CF53-4280-3017-CF5C-E1A883AE95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2880" y="284480"/>
            <a:ext cx="11695768" cy="6296716"/>
          </a:xfrm>
          <a:prstGeom prst="roundRect">
            <a:avLst>
              <a:gd name="adj" fmla="val 1726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73DBE7-B33D-8A3F-42C5-4C1894849810}"/>
              </a:ext>
            </a:extLst>
          </p:cNvPr>
          <p:cNvSpPr txBox="1"/>
          <p:nvPr/>
        </p:nvSpPr>
        <p:spPr>
          <a:xfrm>
            <a:off x="9363594" y="2261462"/>
            <a:ext cx="41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B3A188-1750-70E1-6C6F-3F88BA49A735}"/>
              </a:ext>
            </a:extLst>
          </p:cNvPr>
          <p:cNvSpPr txBox="1"/>
          <p:nvPr/>
        </p:nvSpPr>
        <p:spPr>
          <a:xfrm>
            <a:off x="9361645" y="2259052"/>
            <a:ext cx="417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4F75C-0E34-9895-03F0-4BF10A26A819}"/>
              </a:ext>
            </a:extLst>
          </p:cNvPr>
          <p:cNvSpPr/>
          <p:nvPr/>
        </p:nvSpPr>
        <p:spPr>
          <a:xfrm>
            <a:off x="9014460" y="2809206"/>
            <a:ext cx="1279343" cy="3905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A305AFB-8041-DF12-D57C-C819C28DDC97}"/>
              </a:ext>
            </a:extLst>
          </p:cNvPr>
          <p:cNvSpPr/>
          <p:nvPr/>
        </p:nvSpPr>
        <p:spPr>
          <a:xfrm>
            <a:off x="8946556" y="290981"/>
            <a:ext cx="1279343" cy="192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A75986-93EB-04E5-36D2-C55FCED06E11}"/>
              </a:ext>
            </a:extLst>
          </p:cNvPr>
          <p:cNvSpPr/>
          <p:nvPr/>
        </p:nvSpPr>
        <p:spPr>
          <a:xfrm>
            <a:off x="10596572" y="667578"/>
            <a:ext cx="838746" cy="8307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 descr="A black and white image of a shopping cart&#10;&#10;AI-generated content may be incorrect.">
            <a:extLst>
              <a:ext uri="{FF2B5EF4-FFF2-40B4-BE49-F238E27FC236}">
                <a16:creationId xmlns:a16="http://schemas.microsoft.com/office/drawing/2014/main" id="{D6053A83-F5A4-13B4-5934-B79E09F48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735007"/>
            <a:ext cx="695890" cy="695890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2B6D5E9-C9F9-9F62-24FA-77A52C3CC2AC}"/>
              </a:ext>
            </a:extLst>
          </p:cNvPr>
          <p:cNvSpPr/>
          <p:nvPr/>
        </p:nvSpPr>
        <p:spPr>
          <a:xfrm>
            <a:off x="728449" y="3429000"/>
            <a:ext cx="7562110" cy="1170302"/>
          </a:xfrm>
          <a:prstGeom prst="roundRect">
            <a:avLst>
              <a:gd name="adj" fmla="val 244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E256487-09C8-9108-2217-214F8BCD67A4}"/>
              </a:ext>
            </a:extLst>
          </p:cNvPr>
          <p:cNvSpPr/>
          <p:nvPr/>
        </p:nvSpPr>
        <p:spPr>
          <a:xfrm>
            <a:off x="728448" y="4861191"/>
            <a:ext cx="7562111" cy="1170302"/>
          </a:xfrm>
          <a:prstGeom prst="roundRect">
            <a:avLst>
              <a:gd name="adj" fmla="val 2448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1" name="Picture 30" descr="A blue bag with white edges&#10;&#10;AI-generated content may be incorrect.">
            <a:extLst>
              <a:ext uri="{FF2B5EF4-FFF2-40B4-BE49-F238E27FC236}">
                <a16:creationId xmlns:a16="http://schemas.microsoft.com/office/drawing/2014/main" id="{E4D237D8-9BF4-282A-206B-2994F3548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3442849"/>
            <a:ext cx="1730925" cy="11539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1E72872-1FFB-2707-B203-FE4BC12FDCD4}"/>
              </a:ext>
            </a:extLst>
          </p:cNvPr>
          <p:cNvSpPr txBox="1"/>
          <p:nvPr/>
        </p:nvSpPr>
        <p:spPr>
          <a:xfrm>
            <a:off x="1790986" y="3740918"/>
            <a:ext cx="3278677" cy="51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Colruyt Group: 37,96 </a:t>
            </a:r>
            <a:r>
              <a:rPr lang="fr-BE"/>
              <a:t>EUR</a:t>
            </a:r>
          </a:p>
          <a:p>
            <a:r>
              <a:rPr lang="nl-BE"/>
              <a:t> </a:t>
            </a:r>
            <a:r>
              <a:rPr lang="nl-BE">
                <a:solidFill>
                  <a:srgbClr val="F28B82"/>
                </a:solidFill>
                <a:latin typeface="Arial" panose="020B0604020202020204" pitchFamily="34" charset="0"/>
              </a:rPr>
              <a:t>−0,50 (1,30%)</a:t>
            </a:r>
            <a:r>
              <a:rPr lang="fr-BE" b="0" i="0">
                <a:solidFill>
                  <a:srgbClr val="F28B82"/>
                </a:solidFill>
                <a:effectLst/>
                <a:latin typeface="Arial" panose="020B0604020202020204" pitchFamily="34" charset="0"/>
              </a:rPr>
              <a:t> ↓</a:t>
            </a:r>
            <a:r>
              <a:rPr lang="nl-BE">
                <a:solidFill>
                  <a:srgbClr val="F28B82"/>
                </a:solidFill>
                <a:latin typeface="Arial" panose="020B0604020202020204" pitchFamily="34" charset="0"/>
              </a:rPr>
              <a:t> today</a:t>
            </a:r>
          </a:p>
        </p:txBody>
      </p:sp>
      <p:pic>
        <p:nvPicPr>
          <p:cNvPr id="35" name="Picture 34" descr="A black and white logo&#10;&#10;AI-generated content may be incorrect.">
            <a:extLst>
              <a:ext uri="{FF2B5EF4-FFF2-40B4-BE49-F238E27FC236}">
                <a16:creationId xmlns:a16="http://schemas.microsoft.com/office/drawing/2014/main" id="{CA595775-F8F2-C9D5-560B-12810921870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3" y="3699245"/>
            <a:ext cx="631445" cy="604020"/>
          </a:xfrm>
          <a:prstGeom prst="rect">
            <a:avLst/>
          </a:prstGeom>
        </p:spPr>
      </p:pic>
      <p:pic>
        <p:nvPicPr>
          <p:cNvPr id="38" name="Picture 37" descr="A blue bag with white edges&#10;&#10;AI-generated content may be incorrect.">
            <a:extLst>
              <a:ext uri="{FF2B5EF4-FFF2-40B4-BE49-F238E27FC236}">
                <a16:creationId xmlns:a16="http://schemas.microsoft.com/office/drawing/2014/main" id="{540F532F-80E0-305A-D71A-374D7B5AA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2" y="4869367"/>
            <a:ext cx="1730925" cy="115395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0C3210-B911-8962-A257-D8A222188885}"/>
              </a:ext>
            </a:extLst>
          </p:cNvPr>
          <p:cNvSpPr txBox="1"/>
          <p:nvPr/>
        </p:nvSpPr>
        <p:spPr>
          <a:xfrm>
            <a:off x="1790986" y="5167435"/>
            <a:ext cx="3278677" cy="51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ASML Holding NV: 642,40 EUR</a:t>
            </a:r>
          </a:p>
          <a:p>
            <a:r>
              <a:rPr lang="nl-BE">
                <a:solidFill>
                  <a:srgbClr val="F28B82"/>
                </a:solidFill>
                <a:latin typeface="Arial" panose="020B0604020202020204" pitchFamily="34" charset="0"/>
              </a:rPr>
              <a:t>−3,10 (0,48%) </a:t>
            </a:r>
            <a:r>
              <a:rPr lang="fr-BE" b="0" i="0">
                <a:solidFill>
                  <a:srgbClr val="F28B82"/>
                </a:solidFill>
                <a:effectLst/>
                <a:latin typeface="Arial" panose="020B0604020202020204" pitchFamily="34" charset="0"/>
              </a:rPr>
              <a:t>↓ </a:t>
            </a:r>
            <a:r>
              <a:rPr lang="nl-BE">
                <a:solidFill>
                  <a:srgbClr val="F28B82"/>
                </a:solidFill>
                <a:latin typeface="Arial" panose="020B0604020202020204" pitchFamily="34" charset="0"/>
              </a:rPr>
              <a:t>today</a:t>
            </a:r>
          </a:p>
        </p:txBody>
      </p:sp>
      <p:pic>
        <p:nvPicPr>
          <p:cNvPr id="42" name="Picture 41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0D2E75B0-C64F-A33C-AAE3-2C5943B41313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64" y="5232696"/>
            <a:ext cx="542597" cy="54259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327380E-026E-5F90-A335-6B1C38BD8078}"/>
              </a:ext>
            </a:extLst>
          </p:cNvPr>
          <p:cNvGrpSpPr/>
          <p:nvPr/>
        </p:nvGrpSpPr>
        <p:grpSpPr>
          <a:xfrm>
            <a:off x="728448" y="711084"/>
            <a:ext cx="2227934" cy="818433"/>
            <a:chOff x="576050" y="895046"/>
            <a:chExt cx="2487190" cy="913671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B7DE9DBA-3DAE-AB96-E8A2-8E1D9497C7B5}"/>
                </a:ext>
              </a:extLst>
            </p:cNvPr>
            <p:cNvSpPr/>
            <p:nvPr/>
          </p:nvSpPr>
          <p:spPr>
            <a:xfrm>
              <a:off x="576050" y="895046"/>
              <a:ext cx="1728354" cy="913671"/>
            </a:xfrm>
            <a:prstGeom prst="roundRect">
              <a:avLst>
                <a:gd name="adj" fmla="val 4600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46" name="Graphic 45" descr="Magnifying glass with solid fill">
              <a:extLst>
                <a:ext uri="{FF2B5EF4-FFF2-40B4-BE49-F238E27FC236}">
                  <a16:creationId xmlns:a16="http://schemas.microsoft.com/office/drawing/2014/main" id="{19B286A9-904D-C10C-E09E-279C5CDE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8351" y="955820"/>
              <a:ext cx="838746" cy="83874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EE73EF-F3BC-6048-A9B7-6822A20E8748}"/>
                </a:ext>
              </a:extLst>
            </p:cNvPr>
            <p:cNvSpPr txBox="1"/>
            <p:nvPr/>
          </p:nvSpPr>
          <p:spPr>
            <a:xfrm>
              <a:off x="1417321" y="936357"/>
              <a:ext cx="16459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4000"/>
                <a:t>...</a:t>
              </a:r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95555FC-6BFE-AA82-4B25-1D28A6A8A60F}"/>
              </a:ext>
            </a:extLst>
          </p:cNvPr>
          <p:cNvSpPr/>
          <p:nvPr/>
        </p:nvSpPr>
        <p:spPr>
          <a:xfrm>
            <a:off x="11015945" y="1775670"/>
            <a:ext cx="261014" cy="4253394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3FF235D-602A-EFD2-63E7-BB4CDCF25B6C}"/>
              </a:ext>
            </a:extLst>
          </p:cNvPr>
          <p:cNvSpPr/>
          <p:nvPr/>
        </p:nvSpPr>
        <p:spPr>
          <a:xfrm>
            <a:off x="11015945" y="1775670"/>
            <a:ext cx="261014" cy="72369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305664-59C4-2899-548D-BA154D070A9C}"/>
              </a:ext>
            </a:extLst>
          </p:cNvPr>
          <p:cNvGrpSpPr/>
          <p:nvPr/>
        </p:nvGrpSpPr>
        <p:grpSpPr>
          <a:xfrm>
            <a:off x="360072" y="2018484"/>
            <a:ext cx="7930486" cy="1170302"/>
            <a:chOff x="360072" y="2018484"/>
            <a:chExt cx="7930486" cy="117030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A70A382-CD26-B90F-EF86-E9E812667941}"/>
                </a:ext>
              </a:extLst>
            </p:cNvPr>
            <p:cNvSpPr/>
            <p:nvPr/>
          </p:nvSpPr>
          <p:spPr>
            <a:xfrm>
              <a:off x="728448" y="2018484"/>
              <a:ext cx="7562110" cy="1170302"/>
            </a:xfrm>
            <a:prstGeom prst="roundRect">
              <a:avLst>
                <a:gd name="adj" fmla="val 2448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51DA1E0-2021-0875-A4A7-34984DF3F33C}"/>
                </a:ext>
              </a:extLst>
            </p:cNvPr>
            <p:cNvGrpSpPr/>
            <p:nvPr/>
          </p:nvGrpSpPr>
          <p:grpSpPr>
            <a:xfrm>
              <a:off x="360072" y="2018484"/>
              <a:ext cx="1730925" cy="1153950"/>
              <a:chOff x="313352" y="1078799"/>
              <a:chExt cx="1588600" cy="1059067"/>
            </a:xfrm>
          </p:grpSpPr>
          <p:pic>
            <p:nvPicPr>
              <p:cNvPr id="23" name="Picture 22" descr="A blue bag with white edges&#10;&#10;AI-generated content may be incorrect.">
                <a:extLst>
                  <a:ext uri="{FF2B5EF4-FFF2-40B4-BE49-F238E27FC236}">
                    <a16:creationId xmlns:a16="http://schemas.microsoft.com/office/drawing/2014/main" id="{F482D0F8-5663-02DF-560B-0A3989D3F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352" y="1078799"/>
                <a:ext cx="1588600" cy="1059067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C9BCB616-5124-5E14-A13C-8FBA24202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9739" y="1352359"/>
                <a:ext cx="368046" cy="452146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191378-11EA-0A96-E7CA-F757A642E660}"/>
                </a:ext>
              </a:extLst>
            </p:cNvPr>
            <p:cNvSpPr txBox="1"/>
            <p:nvPr/>
          </p:nvSpPr>
          <p:spPr>
            <a:xfrm>
              <a:off x="1790986" y="2316552"/>
              <a:ext cx="32786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Apple Inc.: 193,34 EUR </a:t>
              </a:r>
            </a:p>
            <a:p>
              <a:r>
                <a:rPr lang="fr-BE" b="0" i="0">
                  <a:solidFill>
                    <a:srgbClr val="F28B82"/>
                  </a:solidFill>
                  <a:effectLst/>
                  <a:latin typeface="Arial" panose="020B0604020202020204" pitchFamily="34" charset="0"/>
                </a:rPr>
                <a:t>−7,30 (3,36%) ↓ </a:t>
              </a:r>
              <a:r>
                <a:rPr lang="fr-BE" b="0" i="0" err="1">
                  <a:solidFill>
                    <a:srgbClr val="F28B82"/>
                  </a:solidFill>
                  <a:effectLst/>
                  <a:latin typeface="Arial" panose="020B0604020202020204" pitchFamily="34" charset="0"/>
                </a:rPr>
                <a:t>today</a:t>
              </a:r>
              <a:endParaRPr lang="nl-BE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CBE165F-16EC-E218-626E-62D80FF5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7713" y="2100508"/>
              <a:ext cx="2414673" cy="943610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52BDF1F1-E245-E617-E290-F98A9A8BB1B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2537" r="22357"/>
          <a:stretch/>
        </p:blipFill>
        <p:spPr>
          <a:xfrm>
            <a:off x="5497712" y="5024247"/>
            <a:ext cx="2409055" cy="79789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37F6A93-629B-56FA-2A2C-D7D93776FDE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8010"/>
          <a:stretch/>
        </p:blipFill>
        <p:spPr>
          <a:xfrm>
            <a:off x="5497713" y="3507443"/>
            <a:ext cx="2409055" cy="9073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B0D3C7-0E0F-5AF2-C0A3-3BB7AF23A7DD}"/>
              </a:ext>
            </a:extLst>
          </p:cNvPr>
          <p:cNvSpPr txBox="1"/>
          <p:nvPr/>
        </p:nvSpPr>
        <p:spPr>
          <a:xfrm>
            <a:off x="8868679" y="2151570"/>
            <a:ext cx="417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3816FB-2E9A-4C3F-F3CF-C2AD0CBEA4DC}"/>
              </a:ext>
            </a:extLst>
          </p:cNvPr>
          <p:cNvSpPr txBox="1"/>
          <p:nvPr/>
        </p:nvSpPr>
        <p:spPr>
          <a:xfrm>
            <a:off x="9886395" y="2260468"/>
            <a:ext cx="41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/>
              <a:t>+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6F8433-EF7C-9B5B-256C-C55A2484466C}"/>
              </a:ext>
            </a:extLst>
          </p:cNvPr>
          <p:cNvGrpSpPr/>
          <p:nvPr/>
        </p:nvGrpSpPr>
        <p:grpSpPr>
          <a:xfrm>
            <a:off x="8648535" y="3430697"/>
            <a:ext cx="1843600" cy="1170302"/>
            <a:chOff x="8668235" y="2018483"/>
            <a:chExt cx="1843600" cy="117030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40271EC-08B3-B422-61D9-4F5639BFDA09}"/>
                </a:ext>
              </a:extLst>
            </p:cNvPr>
            <p:cNvSpPr/>
            <p:nvPr/>
          </p:nvSpPr>
          <p:spPr>
            <a:xfrm>
              <a:off x="8668235" y="2018483"/>
              <a:ext cx="1843600" cy="117030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2FA84F-7FF8-2FFC-C441-FCB372142D95}"/>
                </a:ext>
              </a:extLst>
            </p:cNvPr>
            <p:cNvSpPr txBox="1"/>
            <p:nvPr/>
          </p:nvSpPr>
          <p:spPr>
            <a:xfrm>
              <a:off x="9361645" y="2259052"/>
              <a:ext cx="417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360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9C6634-C890-C4EC-F33D-A3C594785315}"/>
                </a:ext>
              </a:extLst>
            </p:cNvPr>
            <p:cNvSpPr txBox="1"/>
            <p:nvPr/>
          </p:nvSpPr>
          <p:spPr>
            <a:xfrm>
              <a:off x="8868679" y="2151570"/>
              <a:ext cx="417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4400"/>
                <a:t>-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73F92-6D5C-D418-5220-CDE06E741EBD}"/>
                </a:ext>
              </a:extLst>
            </p:cNvPr>
            <p:cNvSpPr txBox="1"/>
            <p:nvPr/>
          </p:nvSpPr>
          <p:spPr>
            <a:xfrm>
              <a:off x="9896123" y="2250740"/>
              <a:ext cx="417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3600"/>
                <a:t>+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2ED1D7-E262-0C7B-5F65-061BC5583E42}"/>
              </a:ext>
            </a:extLst>
          </p:cNvPr>
          <p:cNvGrpSpPr/>
          <p:nvPr/>
        </p:nvGrpSpPr>
        <p:grpSpPr>
          <a:xfrm>
            <a:off x="8668235" y="4818506"/>
            <a:ext cx="1843600" cy="1170302"/>
            <a:chOff x="8668235" y="2018483"/>
            <a:chExt cx="1843600" cy="117030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0A307F5-EEF3-68AD-4DFE-C1A2DD5DE44A}"/>
                </a:ext>
              </a:extLst>
            </p:cNvPr>
            <p:cNvSpPr/>
            <p:nvPr/>
          </p:nvSpPr>
          <p:spPr>
            <a:xfrm>
              <a:off x="8668235" y="2018483"/>
              <a:ext cx="1843600" cy="117030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77171F-6461-0CC7-ABDA-0A5533F71330}"/>
                </a:ext>
              </a:extLst>
            </p:cNvPr>
            <p:cNvSpPr txBox="1"/>
            <p:nvPr/>
          </p:nvSpPr>
          <p:spPr>
            <a:xfrm>
              <a:off x="9361645" y="2259052"/>
              <a:ext cx="417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3600"/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FDFC5F-5492-F965-35A9-F9E9A1F1B799}"/>
                </a:ext>
              </a:extLst>
            </p:cNvPr>
            <p:cNvSpPr txBox="1"/>
            <p:nvPr/>
          </p:nvSpPr>
          <p:spPr>
            <a:xfrm>
              <a:off x="8868679" y="2151570"/>
              <a:ext cx="4173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4400"/>
                <a:t>-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43AACC-8942-2DBD-BD91-5865DB8F076C}"/>
                </a:ext>
              </a:extLst>
            </p:cNvPr>
            <p:cNvSpPr txBox="1"/>
            <p:nvPr/>
          </p:nvSpPr>
          <p:spPr>
            <a:xfrm>
              <a:off x="9896123" y="2250740"/>
              <a:ext cx="417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3600"/>
                <a:t>+</a:t>
              </a:r>
            </a:p>
          </p:txBody>
        </p:sp>
      </p:grpSp>
      <p:pic>
        <p:nvPicPr>
          <p:cNvPr id="48" name="Picture 47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B8BC71B6-BB1E-F2E2-E640-4CFD510CC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70"/>
          <a:stretch/>
        </p:blipFill>
        <p:spPr>
          <a:xfrm>
            <a:off x="-7361" y="6595045"/>
            <a:ext cx="12192000" cy="339318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87F8AE5-DC52-B695-5616-9FB9F437C026}"/>
              </a:ext>
            </a:extLst>
          </p:cNvPr>
          <p:cNvSpPr/>
          <p:nvPr/>
        </p:nvSpPr>
        <p:spPr>
          <a:xfrm>
            <a:off x="8668235" y="2018483"/>
            <a:ext cx="1843600" cy="1170302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011649-8313-4293-FF7A-B24C5B96B0CC}"/>
              </a:ext>
            </a:extLst>
          </p:cNvPr>
          <p:cNvCxnSpPr/>
          <p:nvPr/>
        </p:nvCxnSpPr>
        <p:spPr>
          <a:xfrm>
            <a:off x="9014460" y="6581196"/>
            <a:ext cx="14776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1" name="Picture 60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1F21CBBF-ED48-9B65-71D3-369FFFFAD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49"/>
          <a:stretch/>
        </p:blipFill>
        <p:spPr>
          <a:xfrm>
            <a:off x="-14722" y="-19924"/>
            <a:ext cx="12192000" cy="29055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A558576-CE35-7289-2579-5F4B3E41A89F}"/>
              </a:ext>
            </a:extLst>
          </p:cNvPr>
          <p:cNvCxnSpPr/>
          <p:nvPr/>
        </p:nvCxnSpPr>
        <p:spPr>
          <a:xfrm>
            <a:off x="8915400" y="283845"/>
            <a:ext cx="1576735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158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25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" fill="hold"/>
                                        <p:tgtEl>
                                          <p:spTgt spid="2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20" grpId="0"/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D2775-DE5B-BD3D-EF36-91D4B0786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70EE1AEA-20C7-4831-974C-CFFE396A1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6"/>
            <a:ext cx="12192000" cy="6850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8EBF0C-C83A-D7FA-1A7B-5D13D97C2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35826-E144-8930-50AE-C261B953C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32A4780-7299-8A40-C342-3E3A7766B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40D5B0-A40F-F73C-0F7D-40BD7BD66228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619494-A3B3-64E9-C328-6A1596827287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0" name="Picture 9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61A09782-B3F3-1485-0AC7-FF72B927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96D301-9464-36EB-099D-61106DB15E7F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F4213994-882A-1F59-5C55-C2B7FA6D234C}"/>
              </a:ext>
            </a:extLst>
          </p:cNvPr>
          <p:cNvSpPr/>
          <p:nvPr/>
        </p:nvSpPr>
        <p:spPr>
          <a:xfrm>
            <a:off x="10872615" y="290234"/>
            <a:ext cx="838746" cy="8307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 descr="A black and white image of a shopping cart&#10;&#10;AI-generated content may be incorrect.">
            <a:extLst>
              <a:ext uri="{FF2B5EF4-FFF2-40B4-BE49-F238E27FC236}">
                <a16:creationId xmlns:a16="http://schemas.microsoft.com/office/drawing/2014/main" id="{72187E1C-C64B-712D-0FD5-960942B6C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43" y="357663"/>
            <a:ext cx="695890" cy="695890"/>
          </a:xfrm>
          <a:prstGeom prst="rect">
            <a:avLst/>
          </a:prstGeom>
        </p:spPr>
      </p:pic>
      <p:pic>
        <p:nvPicPr>
          <p:cNvPr id="15" name="Picture 14" descr="A toy barn with boxes and a black background&#10;&#10;AI-generated content may be incorrect.">
            <a:extLst>
              <a:ext uri="{FF2B5EF4-FFF2-40B4-BE49-F238E27FC236}">
                <a16:creationId xmlns:a16="http://schemas.microsoft.com/office/drawing/2014/main" id="{6DF1BF2C-F387-FDC0-1A7C-E4C4711AB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30041" b="48064"/>
          <a:stretch/>
        </p:blipFill>
        <p:spPr>
          <a:xfrm>
            <a:off x="4603766" y="1600200"/>
            <a:ext cx="3727434" cy="338569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9F1D463-ADA2-E8D3-01DA-ABEC2794522F}"/>
              </a:ext>
            </a:extLst>
          </p:cNvPr>
          <p:cNvGrpSpPr/>
          <p:nvPr/>
        </p:nvGrpSpPr>
        <p:grpSpPr>
          <a:xfrm>
            <a:off x="8710238" y="4274701"/>
            <a:ext cx="1467817" cy="1145639"/>
            <a:chOff x="8710238" y="4274701"/>
            <a:chExt cx="1467817" cy="1145639"/>
          </a:xfrm>
        </p:grpSpPr>
        <p:pic>
          <p:nvPicPr>
            <p:cNvPr id="14" name="Picture 13" descr="A green plant growing out of dirt&#10;&#10;AI-generated content may be incorrect.">
              <a:extLst>
                <a:ext uri="{FF2B5EF4-FFF2-40B4-BE49-F238E27FC236}">
                  <a16:creationId xmlns:a16="http://schemas.microsoft.com/office/drawing/2014/main" id="{4E4310D5-CAD4-EB9F-EF0B-B56E4B04A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0238" y="4551443"/>
              <a:ext cx="804332" cy="868897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AC16760-5E60-5471-90E1-9379943A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85577" y="4274701"/>
              <a:ext cx="326827" cy="4015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E90482-BAE4-CFF9-6B59-043DEC5CD072}"/>
                </a:ext>
              </a:extLst>
            </p:cNvPr>
            <p:cNvSpPr txBox="1"/>
            <p:nvPr/>
          </p:nvSpPr>
          <p:spPr>
            <a:xfrm>
              <a:off x="9101095" y="4368431"/>
              <a:ext cx="1076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400" b="0" i="0">
                  <a:effectLst/>
                  <a:latin typeface="Arial" panose="020B0604020202020204" pitchFamily="34" charset="0"/>
                </a:rPr>
                <a:t>↓ </a:t>
              </a:r>
              <a:r>
                <a:rPr lang="nl-BE" sz="1400"/>
                <a:t>193,34</a:t>
              </a:r>
              <a:r>
                <a:rPr lang="fr-BE" sz="1400" b="0" i="0">
                  <a:effectLst/>
                  <a:latin typeface="Arial" panose="020B0604020202020204" pitchFamily="34" charset="0"/>
                </a:rPr>
                <a:t> </a:t>
              </a:r>
              <a:endParaRPr lang="nl-BE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FE40FA0-0722-E57F-13BF-8918F0501AD3}"/>
              </a:ext>
            </a:extLst>
          </p:cNvPr>
          <p:cNvGrpSpPr/>
          <p:nvPr/>
        </p:nvGrpSpPr>
        <p:grpSpPr>
          <a:xfrm>
            <a:off x="11711361" y="6850864"/>
            <a:ext cx="12100695" cy="5346284"/>
            <a:chOff x="-293475" y="1621046"/>
            <a:chExt cx="12100695" cy="534628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FD38B6D-525F-7212-8A71-B812205830A5}"/>
                </a:ext>
              </a:extLst>
            </p:cNvPr>
            <p:cNvGrpSpPr/>
            <p:nvPr/>
          </p:nvGrpSpPr>
          <p:grpSpPr>
            <a:xfrm>
              <a:off x="182880" y="1621046"/>
              <a:ext cx="11624340" cy="4946720"/>
              <a:chOff x="182880" y="1621046"/>
              <a:chExt cx="11624340" cy="494672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A33CE97-3409-0CB5-2F70-293D7C5C2D24}"/>
                  </a:ext>
                </a:extLst>
              </p:cNvPr>
              <p:cNvSpPr/>
              <p:nvPr/>
            </p:nvSpPr>
            <p:spPr>
              <a:xfrm>
                <a:off x="182880" y="1621046"/>
                <a:ext cx="11624340" cy="49467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C92E5BE-F7A2-57F5-742C-4086FBBBC079}"/>
                  </a:ext>
                </a:extLst>
              </p:cNvPr>
              <p:cNvSpPr txBox="1"/>
              <p:nvPr/>
            </p:nvSpPr>
            <p:spPr>
              <a:xfrm>
                <a:off x="2367965" y="2143242"/>
                <a:ext cx="518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800"/>
                  <a:t>Apple Inc.</a:t>
                </a:r>
              </a:p>
              <a:p>
                <a:r>
                  <a:rPr lang="nl-BE" sz="2800"/>
                  <a:t>193,34 EUR 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2E435FD-78DA-8834-1357-7667457843A5}"/>
                </a:ext>
              </a:extLst>
            </p:cNvPr>
            <p:cNvGrpSpPr/>
            <p:nvPr/>
          </p:nvGrpSpPr>
          <p:grpSpPr>
            <a:xfrm>
              <a:off x="-293475" y="2188049"/>
              <a:ext cx="7231929" cy="4779281"/>
              <a:chOff x="8546824" y="4249791"/>
              <a:chExt cx="1812723" cy="1197953"/>
            </a:xfrm>
          </p:grpSpPr>
          <p:pic>
            <p:nvPicPr>
              <p:cNvPr id="44" name="Picture 43" descr="A green plant growing out of dirt&#10;&#10;AI-generated content may be incorrect.">
                <a:extLst>
                  <a:ext uri="{FF2B5EF4-FFF2-40B4-BE49-F238E27FC236}">
                    <a16:creationId xmlns:a16="http://schemas.microsoft.com/office/drawing/2014/main" id="{F4BB8F3A-7744-64F2-A954-113E81D13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11500"/>
                        </a14:imgEffect>
                        <a14:imgEffect>
                          <a14:brightnessContrast contrast="-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6824" y="4578847"/>
                <a:ext cx="804332" cy="868897"/>
              </a:xfrm>
              <a:prstGeom prst="rect">
                <a:avLst/>
              </a:prstGeom>
            </p:spPr>
          </p:pic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5C417FB5-D032-9277-45A5-94E3D8E03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85577" y="4249791"/>
                <a:ext cx="326827" cy="401507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33BDF8-E702-956E-E6E7-EFAEF519B336}"/>
                  </a:ext>
                </a:extLst>
              </p:cNvPr>
              <p:cNvSpPr txBox="1"/>
              <p:nvPr/>
            </p:nvSpPr>
            <p:spPr>
              <a:xfrm>
                <a:off x="9206455" y="4448201"/>
                <a:ext cx="1153092" cy="22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000">
                    <a:solidFill>
                      <a:srgbClr val="FF0000"/>
                    </a:solidFill>
                  </a:rPr>
                  <a:t>−7,30 (3,36%) ↓ today</a:t>
                </a:r>
              </a:p>
              <a:p>
                <a:endParaRPr lang="nl-BE" sz="320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77D1088-B447-207B-ABB7-F892A9EE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7237" y="2826910"/>
              <a:ext cx="5772239" cy="3165421"/>
            </a:xfrm>
            <a:prstGeom prst="rect">
              <a:avLst/>
            </a:prstGeom>
          </p:spPr>
        </p:pic>
      </p:grpSp>
      <p:pic>
        <p:nvPicPr>
          <p:cNvPr id="50" name="Picture 49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5A2DED57-DEDC-AE97-1B0E-BCC56F4A11B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361" y="8726772"/>
            <a:ext cx="3208914" cy="3466498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1976979-54F3-73F2-76CF-5EC39BC6DCCB}"/>
              </a:ext>
            </a:extLst>
          </p:cNvPr>
          <p:cNvSpPr/>
          <p:nvPr/>
        </p:nvSpPr>
        <p:spPr>
          <a:xfrm>
            <a:off x="17722073" y="7376164"/>
            <a:ext cx="1453183" cy="4915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F1FE34-1D8C-DDB2-20CE-8C93E412A817}"/>
              </a:ext>
            </a:extLst>
          </p:cNvPr>
          <p:cNvSpPr txBox="1"/>
          <p:nvPr/>
        </p:nvSpPr>
        <p:spPr>
          <a:xfrm>
            <a:off x="17935116" y="7426366"/>
            <a:ext cx="118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General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8FB017B-C824-2159-80DD-B17842FA328F}"/>
              </a:ext>
            </a:extLst>
          </p:cNvPr>
          <p:cNvGrpSpPr/>
          <p:nvPr/>
        </p:nvGrpSpPr>
        <p:grpSpPr>
          <a:xfrm>
            <a:off x="19393760" y="7376163"/>
            <a:ext cx="1548920" cy="491599"/>
            <a:chOff x="7732445" y="2148692"/>
            <a:chExt cx="1548920" cy="49159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49D52B1-36B4-2DA0-7F33-46C9293AB19F}"/>
                </a:ext>
              </a:extLst>
            </p:cNvPr>
            <p:cNvSpPr/>
            <p:nvPr/>
          </p:nvSpPr>
          <p:spPr>
            <a:xfrm>
              <a:off x="7732445" y="2148692"/>
              <a:ext cx="1453183" cy="4915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6D5374-EA12-E7B1-A76D-66D380F199C2}"/>
                </a:ext>
              </a:extLst>
            </p:cNvPr>
            <p:cNvSpPr txBox="1"/>
            <p:nvPr/>
          </p:nvSpPr>
          <p:spPr>
            <a:xfrm>
              <a:off x="8098587" y="2204669"/>
              <a:ext cx="1182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News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79A869-12C1-7C69-EB89-43908C3168E1}"/>
              </a:ext>
            </a:extLst>
          </p:cNvPr>
          <p:cNvGrpSpPr/>
          <p:nvPr/>
        </p:nvGrpSpPr>
        <p:grpSpPr>
          <a:xfrm>
            <a:off x="21071345" y="7376163"/>
            <a:ext cx="1453183" cy="491599"/>
            <a:chOff x="9734650" y="2141467"/>
            <a:chExt cx="1453183" cy="491599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416CC56E-99B3-4519-83E1-5AE6C99870A1}"/>
                </a:ext>
              </a:extLst>
            </p:cNvPr>
            <p:cNvSpPr/>
            <p:nvPr/>
          </p:nvSpPr>
          <p:spPr>
            <a:xfrm>
              <a:off x="9734650" y="2141467"/>
              <a:ext cx="1453183" cy="4915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DED3E9-DA7A-7168-210E-EB9D9FC6BD52}"/>
                </a:ext>
              </a:extLst>
            </p:cNvPr>
            <p:cNvSpPr txBox="1"/>
            <p:nvPr/>
          </p:nvSpPr>
          <p:spPr>
            <a:xfrm>
              <a:off x="9779342" y="2196548"/>
              <a:ext cx="1363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Community</a:t>
              </a:r>
            </a:p>
          </p:txBody>
        </p:sp>
      </p:grpSp>
      <p:sp>
        <p:nvSpPr>
          <p:cNvPr id="59" name="Rectangle 5">
            <a:extLst>
              <a:ext uri="{FF2B5EF4-FFF2-40B4-BE49-F238E27FC236}">
                <a16:creationId xmlns:a16="http://schemas.microsoft.com/office/drawing/2014/main" id="{93B83B76-3176-475F-156B-075D68BF9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3819" y="8990470"/>
            <a:ext cx="3208915" cy="267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600"/>
              <a:t>Apple Inc. (AAPL) is a leading tech giant on NASDAQ, known for its innovation and strong financial performance. It remains a top choice for investors seeking stability and growth.</a:t>
            </a:r>
          </a:p>
          <a:p>
            <a:r>
              <a:rPr lang="en-US" sz="1600" b="1"/>
              <a:t>#Apple #AAPL #Stocks #Investing #NASDAQ #TechStocks #StockMarket</a:t>
            </a:r>
            <a:endParaRPr lang="en-US" sz="16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altLang="en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38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E239F-6B07-36D8-B3E2-281AE8729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54994512-93EF-9E6D-4D92-78349703F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4893" y="-2203938"/>
            <a:ext cx="16126893" cy="906193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67C860CD-7068-CEEC-DFF3-0FB6FE2D2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E66937-AC52-E3C1-C3DD-DF4CC055C810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E147D27-8286-7AFB-1159-A3AF6193D5E9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0" name="Picture 9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32C6D0E1-489F-A746-5BA2-51E05822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42D4-BCB1-253E-E853-DC2D11142C2B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pic>
        <p:nvPicPr>
          <p:cNvPr id="15" name="Picture 14" descr="A toy barn with boxes and a black background&#10;&#10;AI-generated content may be incorrect.">
            <a:extLst>
              <a:ext uri="{FF2B5EF4-FFF2-40B4-BE49-F238E27FC236}">
                <a16:creationId xmlns:a16="http://schemas.microsoft.com/office/drawing/2014/main" id="{83CAEA1F-ADC1-7555-0BFE-7BEE46105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30041" b="48064"/>
          <a:stretch/>
        </p:blipFill>
        <p:spPr>
          <a:xfrm>
            <a:off x="-2594203" y="-3617377"/>
            <a:ext cx="3727434" cy="338569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59F5C64-E1CD-061E-19E0-88A0434BDDC8}"/>
              </a:ext>
            </a:extLst>
          </p:cNvPr>
          <p:cNvGrpSpPr/>
          <p:nvPr/>
        </p:nvGrpSpPr>
        <p:grpSpPr>
          <a:xfrm>
            <a:off x="-293475" y="1621046"/>
            <a:ext cx="12100695" cy="5346284"/>
            <a:chOff x="-293475" y="1621046"/>
            <a:chExt cx="12100695" cy="53462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789ACEF-39DE-1EBF-1244-8D1F5187DDD5}"/>
                </a:ext>
              </a:extLst>
            </p:cNvPr>
            <p:cNvGrpSpPr/>
            <p:nvPr/>
          </p:nvGrpSpPr>
          <p:grpSpPr>
            <a:xfrm>
              <a:off x="182880" y="1621046"/>
              <a:ext cx="11624340" cy="4946720"/>
              <a:chOff x="182880" y="1621046"/>
              <a:chExt cx="11624340" cy="494672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7330C52-5D16-8DB4-6001-AD137A5593BE}"/>
                  </a:ext>
                </a:extLst>
              </p:cNvPr>
              <p:cNvSpPr/>
              <p:nvPr/>
            </p:nvSpPr>
            <p:spPr>
              <a:xfrm>
                <a:off x="182880" y="1621046"/>
                <a:ext cx="11624340" cy="49467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075091-D10E-B083-07C1-FED99AE7608E}"/>
                  </a:ext>
                </a:extLst>
              </p:cNvPr>
              <p:cNvSpPr txBox="1"/>
              <p:nvPr/>
            </p:nvSpPr>
            <p:spPr>
              <a:xfrm>
                <a:off x="2367965" y="2143242"/>
                <a:ext cx="518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800"/>
                  <a:t>Apple Inc.</a:t>
                </a:r>
              </a:p>
              <a:p>
                <a:r>
                  <a:rPr lang="nl-BE" sz="2800"/>
                  <a:t>193,34 EUR 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824858-80CE-74CE-E268-C93C9F5BDFEA}"/>
                </a:ext>
              </a:extLst>
            </p:cNvPr>
            <p:cNvGrpSpPr/>
            <p:nvPr/>
          </p:nvGrpSpPr>
          <p:grpSpPr>
            <a:xfrm>
              <a:off x="-293475" y="2188049"/>
              <a:ext cx="7231929" cy="4779281"/>
              <a:chOff x="8546824" y="4249791"/>
              <a:chExt cx="1812723" cy="1197953"/>
            </a:xfrm>
          </p:grpSpPr>
          <p:pic>
            <p:nvPicPr>
              <p:cNvPr id="9" name="Picture 8" descr="A green plant growing out of dirt&#10;&#10;AI-generated content may be incorrect.">
                <a:extLst>
                  <a:ext uri="{FF2B5EF4-FFF2-40B4-BE49-F238E27FC236}">
                    <a16:creationId xmlns:a16="http://schemas.microsoft.com/office/drawing/2014/main" id="{D37553DC-8B65-21C0-6D8C-E7B79620C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brightnessContrast contrast="-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6824" y="4578847"/>
                <a:ext cx="804332" cy="868897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7159DE2-431F-7A43-D575-CE3659135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785577" y="4249791"/>
                <a:ext cx="326827" cy="401507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4DDB91-DD6D-8CB7-4AB5-B9A276C03308}"/>
                  </a:ext>
                </a:extLst>
              </p:cNvPr>
              <p:cNvSpPr txBox="1"/>
              <p:nvPr/>
            </p:nvSpPr>
            <p:spPr>
              <a:xfrm>
                <a:off x="9206455" y="4448201"/>
                <a:ext cx="1153092" cy="22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000">
                    <a:solidFill>
                      <a:srgbClr val="FF0000"/>
                    </a:solidFill>
                  </a:rPr>
                  <a:t>−7,30 (3,36%) ↓ today</a:t>
                </a:r>
              </a:p>
              <a:p>
                <a:endParaRPr lang="nl-BE" sz="320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04DA516-D0EC-D2E9-082F-EA6FA8AAD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17237" y="2826910"/>
              <a:ext cx="5772239" cy="3165421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85E98A2-3010-2990-322E-48D932777A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CE01D6-1561-CF59-8677-ED6C9C062D70}"/>
              </a:ext>
            </a:extLst>
          </p:cNvPr>
          <p:cNvSpPr/>
          <p:nvPr/>
        </p:nvSpPr>
        <p:spPr>
          <a:xfrm>
            <a:off x="10872615" y="290234"/>
            <a:ext cx="838746" cy="8307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3" name="Picture 32" descr="A black and white image of a shopping cart&#10;&#10;AI-generated content may be incorrect.">
            <a:extLst>
              <a:ext uri="{FF2B5EF4-FFF2-40B4-BE49-F238E27FC236}">
                <a16:creationId xmlns:a16="http://schemas.microsoft.com/office/drawing/2014/main" id="{0E9C4455-3239-4523-77F8-3BCF8C6766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43" y="357663"/>
            <a:ext cx="695890" cy="695890"/>
          </a:xfrm>
          <a:prstGeom prst="rect">
            <a:avLst/>
          </a:prstGeom>
        </p:spPr>
      </p:pic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EAE6649F-8DDB-8644-42BB-2E90282820DF}"/>
              </a:ext>
            </a:extLst>
          </p:cNvPr>
          <p:cNvSpPr/>
          <p:nvPr/>
        </p:nvSpPr>
        <p:spPr>
          <a:xfrm>
            <a:off x="5930280" y="3955970"/>
            <a:ext cx="64770" cy="6477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6" name="Picture 35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311F3CEC-D0CD-2B83-8AEE-F1522065F91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475" y="3496954"/>
            <a:ext cx="3208914" cy="3466498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3233A07-3334-0FB2-5341-A88607D68A70}"/>
              </a:ext>
            </a:extLst>
          </p:cNvPr>
          <p:cNvSpPr/>
          <p:nvPr/>
        </p:nvSpPr>
        <p:spPr>
          <a:xfrm>
            <a:off x="5717237" y="2146346"/>
            <a:ext cx="1453183" cy="49159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79C815-341A-6094-19DE-4C2CED18433C}"/>
              </a:ext>
            </a:extLst>
          </p:cNvPr>
          <p:cNvSpPr txBox="1"/>
          <p:nvPr/>
        </p:nvSpPr>
        <p:spPr>
          <a:xfrm>
            <a:off x="5930280" y="2196548"/>
            <a:ext cx="118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General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477E1E-19FF-0ADC-E88B-71292557866B}"/>
              </a:ext>
            </a:extLst>
          </p:cNvPr>
          <p:cNvGrpSpPr/>
          <p:nvPr/>
        </p:nvGrpSpPr>
        <p:grpSpPr>
          <a:xfrm>
            <a:off x="7388924" y="2146345"/>
            <a:ext cx="1548920" cy="491599"/>
            <a:chOff x="7732445" y="2148692"/>
            <a:chExt cx="1548920" cy="491599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7DA933F-69D4-425D-EE7F-FC1BC6BDCF95}"/>
                </a:ext>
              </a:extLst>
            </p:cNvPr>
            <p:cNvSpPr/>
            <p:nvPr/>
          </p:nvSpPr>
          <p:spPr>
            <a:xfrm>
              <a:off x="7732445" y="2148692"/>
              <a:ext cx="1453183" cy="4915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39FA18-EE55-3E93-65E8-4777A4D54FC4}"/>
                </a:ext>
              </a:extLst>
            </p:cNvPr>
            <p:cNvSpPr txBox="1"/>
            <p:nvPr/>
          </p:nvSpPr>
          <p:spPr>
            <a:xfrm>
              <a:off x="8098587" y="2204669"/>
              <a:ext cx="1182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News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C2CB6F-FDDD-4B15-5CB1-10E2E571CDC9}"/>
              </a:ext>
            </a:extLst>
          </p:cNvPr>
          <p:cNvGrpSpPr/>
          <p:nvPr/>
        </p:nvGrpSpPr>
        <p:grpSpPr>
          <a:xfrm>
            <a:off x="9066509" y="2146345"/>
            <a:ext cx="1453183" cy="491599"/>
            <a:chOff x="9734650" y="2141467"/>
            <a:chExt cx="1453183" cy="49159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688CCA1-AFEF-35CE-98EB-F0E2862A6A15}"/>
                </a:ext>
              </a:extLst>
            </p:cNvPr>
            <p:cNvSpPr/>
            <p:nvPr/>
          </p:nvSpPr>
          <p:spPr>
            <a:xfrm>
              <a:off x="9734650" y="2141467"/>
              <a:ext cx="1453183" cy="4915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5F7207-F501-9F27-226E-FFD1974BED0C}"/>
                </a:ext>
              </a:extLst>
            </p:cNvPr>
            <p:cNvSpPr txBox="1"/>
            <p:nvPr/>
          </p:nvSpPr>
          <p:spPr>
            <a:xfrm>
              <a:off x="9779342" y="2196548"/>
              <a:ext cx="1363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Community</a:t>
              </a:r>
            </a:p>
          </p:txBody>
        </p:sp>
      </p:grpSp>
      <p:sp>
        <p:nvSpPr>
          <p:cNvPr id="49" name="Rectangle 5">
            <a:extLst>
              <a:ext uri="{FF2B5EF4-FFF2-40B4-BE49-F238E27FC236}">
                <a16:creationId xmlns:a16="http://schemas.microsoft.com/office/drawing/2014/main" id="{8D846349-0788-CB49-2B4F-4CE3EDEEB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983" y="3760652"/>
            <a:ext cx="3208915" cy="267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600"/>
              <a:t>Apple Inc. (AAPL) is a leading tech giant on NASDAQ, known for its innovation and strong financial performance. It remains a top choice for investors seeking stability and growth.</a:t>
            </a:r>
          </a:p>
          <a:p>
            <a:r>
              <a:rPr lang="en-US" sz="1600" b="1"/>
              <a:t>#Apple #AAPL #Stocks #Investing #NASDAQ #TechStocks #StockMarket</a:t>
            </a:r>
            <a:endParaRPr lang="en-US" sz="16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altLang="en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89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255 L 0.00091 0.00278 C 0.00143 0.00463 0.00196 0.00671 0.00248 0.0088 C 0.00261 0.00949 0.00287 0.01042 0.003 0.01158 C 0.00313 0.01227 0.00326 0.01343 0.00339 0.01435 C 0.0043 0.00718 0.00248 0.02083 0.0043 0.00324 C 0.00443 0.00208 0.00469 0.00093 0.00495 -0.00023 C 0.00586 -0.00625 0.0043 0.0007 0.00612 -0.00694 C 0.00612 -0.00717 0.00664 -0.01342 0.00716 -0.01342 C 0.00768 -0.01342 0.00729 -0.01134 0.00742 -0.01018 C 0.00768 -0.00856 0.00808 -0.00694 0.00834 -0.00509 C 0.0086 -0.00417 0.00847 -0.00278 0.00899 -0.00185 L 0.0099 -0.00023 C 0.01003 0.00046 0.00977 0.00185 0.01029 0.00208 C 0.0112 0.00255 0.01224 0.00139 0.01341 0.00139 C 0.0155 0.00139 0.01758 0.00185 0.01966 0.00208 C 0.01966 0.00232 0.02005 0.00533 0.02018 0.00602 C 0.02071 0.00718 0.02253 0.00949 0.02305 0.00972 C 0.0237 0.01019 0.02448 0.01019 0.02526 0.01042 C 0.02617 0.00972 0.02722 0.00972 0.028 0.0088 C 0.02878 0.00764 0.02904 0.00579 0.02956 0.00417 C 0.02995 0.00347 0.03021 0.00278 0.0306 0.00208 C 0.03073 0.00139 0.03086 0.0007 0.03112 0.00046 C 0.0319 -0.00023 0.03282 -0.00046 0.03373 -0.00069 C 0.03503 0.00417 0.03347 -0.00185 0.03529 0.00648 C 0.03568 0.00857 0.03646 0.01019 0.03711 0.01204 C 0.03724 0.01435 0.03711 0.01644 0.03737 0.01875 C 0.03763 0.02014 0.03802 0.0213 0.03841 0.02269 C 0.03893 0.025 0.03946 0.02732 0.03998 0.02986 C 0.04037 0.02917 0.04076 0.02871 0.04115 0.02824 C 0.04141 0.02755 0.04154 0.02593 0.0418 0.02639 C 0.04245 0.02755 0.04258 0.0294 0.0431 0.03102 C 0.04466 0.03565 0.04466 0.03542 0.04623 0.0382 C 0.04662 0.03773 0.04701 0.0375 0.0474 0.03704 C 0.04779 0.03658 0.04805 0.03611 0.04831 0.03588 C 0.04935 0.03519 0.05052 0.03496 0.05143 0.03426 C 0.05209 0.0338 0.05248 0.0331 0.053 0.03264 C 0.05339 0.03241 0.05365 0.03218 0.05404 0.03195 C 0.05417 0.03102 0.05443 0.03033 0.05456 0.02917 C 0.05482 0.02778 0.05404 0.02454 0.05495 0.02477 C 0.05612 0.02523 0.05716 0.03033 0.05716 0.03056 C 0.05729 0.02986 0.05755 0.0294 0.05768 0.02871 C 0.05808 0.02685 0.05768 0.0257 0.05873 0.02431 C 0.05912 0.02361 0.06107 0.02222 0.06146 0.02199 C 0.06302 0.02685 0.06328 0.02871 0.0655 0.03195 C 0.06589 0.03264 0.06641 0.03287 0.0668 0.0331 L 0.07487 0.03195 C 0.07565 0.03195 0.07748 0.03079 0.078 0.03033 C 0.07826 0.02986 0.07826 0.02871 0.07865 0.02871 C 0.07943 0.02847 0.08034 0.03033 0.0806 0.03148 C 0.08086 0.0331 0.08112 0.03472 0.08151 0.03658 C 0.08255 0.04213 0.08203 0.03704 0.08308 0.04653 C 0.08321 0.04792 0.08321 0.04954 0.08334 0.05093 C 0.08425 0.0507 0.08542 0.05046 0.0862 0.04931 C 0.08698 0.04792 0.08763 0.04607 0.08841 0.04421 C 0.09024 0.04514 0.08959 0.04398 0.08998 0.04815 C 0.09011 0.05093 0.09024 0.05371 0.0905 0.05648 C 0.09089 0.05926 0.09141 0.06042 0.09206 0.0632 C 0.09219 0.06366 0.09219 0.06458 0.09245 0.06482 C 0.09297 0.06528 0.09362 0.06528 0.09427 0.06528 C 0.09479 0.06574 0.09532 0.06621 0.09584 0.06644 C 0.09831 0.06806 0.09505 0.06574 0.09805 0.06759 C 0.09857 0.06783 0.09909 0.06829 0.09961 0.06875 C 0.1 0.06945 0.10039 0.07037 0.10091 0.07083 C 0.10183 0.07222 0.1043 0.07107 0.10495 0.07083 C 0.1056 0.07037 0.10638 0.06991 0.10716 0.06921 C 0.10925 0.06759 0.10755 0.06875 0.10925 0.06759 C 0.10951 0.06921 0.10951 0.07107 0.1099 0.07269 C 0.11016 0.07338 0.11029 0.07477 0.11081 0.07477 C 0.11198 0.075 0.11289 0.07361 0.11393 0.07315 C 0.11784 0.06366 0.11328 0.07616 0.11589 0.0625 C 0.11615 0.06111 0.11693 0.06042 0.11745 0.05926 C 0.11771 0.05857 0.11784 0.05787 0.1181 0.05695 C 0.11862 0.05718 0.11927 0.05695 0.11966 0.05764 C 0.12018 0.0588 0.12018 0.06065 0.12058 0.06204 C 0.12071 0.06296 0.1211 0.06343 0.12149 0.06435 C 0.12175 0.06482 0.12214 0.06528 0.1224 0.06597 C 0.12331 0.06806 0.12474 0.07246 0.12526 0.07477 C 0.12539 0.07546 0.12539 0.07593 0.12552 0.07639 C 0.12578 0.07732 0.12683 0.07986 0.12709 0.08033 C 0.12735 0.08079 0.12748 0.08148 0.12774 0.08195 C 0.12865 0.08333 0.1306 0.0838 0.13151 0.08426 C 0.13268 0.08403 0.13659 0.08287 0.13776 0.08426 C 0.1392 0.08611 0.13972 0.08958 0.14089 0.09213 C 0.14115 0.09283 0.14167 0.09352 0.14206 0.09421 C 0.14245 0.09329 0.14245 0.0919 0.1431 0.09144 C 0.14518 0.08935 0.14532 0.09051 0.14649 0.09259 C 0.1474 0.09722 0.14597 0.08982 0.14779 0.09769 C 0.14792 0.09861 0.14818 0.09977 0.14831 0.10093 C 0.14883 0.10046 0.14922 0.1 0.14961 0.09931 C 0.15 0.09815 0.15026 0.09699 0.15052 0.09583 C 0.15065 0.09537 0.15065 0.09468 0.15091 0.09421 C 0.15104 0.09375 0.15143 0.09352 0.15183 0.09306 C 0.15235 0.09352 0.15287 0.09352 0.15339 0.09421 C 0.15365 0.09468 0.15352 0.09537 0.15365 0.09583 C 0.15391 0.09722 0.15391 0.09861 0.1543 0.09977 C 0.15443 0.10023 0.15495 0.10023 0.15521 0.10046 C 0.15534 0.09931 0.15573 0.09468 0.15612 0.09421 C 0.15677 0.09329 0.15782 0.09352 0.15873 0.09306 C 0.15886 0.09398 0.15899 0.09468 0.15925 0.09537 C 0.16146 0.10116 0.1612 0.09815 0.1668 0.09769 C 0.16693 0.09653 0.16719 0.09051 0.16862 0.08982 C 0.16914 0.08958 0.16953 0.09097 0.16992 0.09144 C 0.1711 0.08982 0.17227 0.08843 0.17331 0.08658 C 0.17357 0.08611 0.17357 0.08542 0.1737 0.08472 C 0.17383 0.0831 0.17383 0.08125 0.17435 0.07986 C 0.17448 0.07894 0.17513 0.07871 0.17552 0.07824 C 0.17617 0.07708 0.17657 0.07593 0.17709 0.07477 C 0.17839 0.06945 0.17696 0.07454 0.17865 0.06991 C 0.17891 0.06898 0.17891 0.06806 0.1793 0.06759 C 0.17956 0.06713 0.17995 0.06713 0.18021 0.06713 C 0.18086 0.07315 0.18021 0.0669 0.18086 0.07755 C 0.18086 0.07894 0.18086 0.08033 0.18112 0.08148 C 0.18151 0.08287 0.18216 0.0838 0.18268 0.08472 C 0.18321 0.08426 0.1836 0.08357 0.18399 0.0831 C 0.18477 0.08218 0.18568 0.08148 0.18646 0.08033 C 0.18685 0.07986 0.18711 0.07917 0.18737 0.07871 C 0.18763 0.07824 0.18893 0.07523 0.18933 0.07431 C 0.18946 0.07361 0.18946 0.07315 0.18959 0.07269 C 0.19063 0.06574 0.18985 0.07037 0.1905 0.06644 C 0.19128 0.06806 0.19193 0.06991 0.19271 0.07153 C 0.1931 0.07222 0.19336 0.07408 0.19401 0.07361 C 0.19479 0.07315 0.19492 0.07107 0.19558 0.06991 C 0.19584 0.06921 0.19623 0.06898 0.19649 0.06875 C 0.19714 0.06898 0.19779 0.06875 0.19831 0.06921 C 0.1987 0.06968 0.19896 0.07037 0.19935 0.07083 C 0.19974 0.07153 0.20013 0.07222 0.20052 0.07269 C 0.20104 0.07315 0.20157 0.07315 0.20209 0.07361 C 0.20274 0.07431 0.20339 0.07523 0.20404 0.07593 C 0.20443 0.07639 0.20482 0.07662 0.20521 0.07708 C 0.20599 0.07662 0.20677 0.07662 0.20742 0.07593 C 0.20782 0.07546 0.20795 0.07454 0.20834 0.07431 C 0.20899 0.07384 0.20977 0.07384 0.21055 0.07361 C 0.21146 0.07338 0.21237 0.07338 0.21341 0.07315 C 0.21289 0.07963 0.21289 0.07801 0.21341 0.08658 C 0.21341 0.08704 0.21341 0.08773 0.21367 0.0882 C 0.21433 0.08982 0.21485 0.09005 0.21589 0.09097 C 0.21667 0.09028 0.21771 0.08982 0.21836 0.08866 C 0.22149 0.08357 0.21771 0.08634 0.22018 0.08472 C 0.2211 0.08565 0.22201 0.08658 0.22279 0.0875 C 0.22318 0.0882 0.22331 0.08912 0.2237 0.08982 C 0.22383 0.09028 0.22409 0.09097 0.22435 0.09144 C 0.22552 0.09607 0.22227 0.09028 0.22643 0.09977 C 0.22696 0.1007 0.22748 0.10162 0.22774 0.10255 C 0.22839 0.10463 0.2293 0.10926 0.2293 0.10949 C 0.23008 0.11783 0.22891 0.1081 0.2306 0.11482 C 0.23112 0.1169 0.23112 0.11945 0.23177 0.12153 C 0.23412 0.12894 0.23229 0.12408 0.2349 0.12986 C 0.23555 0.13125 0.23581 0.13357 0.23685 0.13426 C 0.23946 0.13588 0.23802 0.13519 0.24115 0.13588 C 0.24141 0.13681 0.24128 0.13935 0.2418 0.13866 C 0.24258 0.13773 0.24271 0.13542 0.2431 0.1338 C 0.24323 0.13218 0.2431 0.12801 0.24362 0.12593 C 0.24388 0.125 0.24427 0.12408 0.24466 0.12315 C 0.24492 0.12176 0.24518 0.1206 0.24558 0.11921 C 0.24584 0.11806 0.24584 0.11644 0.24649 0.11597 C 0.24779 0.11482 0.24935 0.11551 0.25091 0.11528 C 0.25143 0.11435 0.25209 0.11343 0.25274 0.1125 C 0.25313 0.11204 0.25352 0.11111 0.25404 0.11158 C 0.25456 0.11181 0.25469 0.11343 0.25521 0.11435 C 0.25651 0.11667 0.25677 0.11644 0.25834 0.11759 C 0.26107 0.11389 0.25782 0.11806 0.26146 0.11435 C 0.26263 0.11296 0.26498 0.11042 0.26498 0.11065 L 0.28464 0.12153 L 0.29518 0.11644 L 0.31146 0.12037 L 0.32123 0.11921 L 0.32461 0.1125 L 0.32956 0.10648 L 0.33711 0.10972 L 0.34805 0.09977 L 0.35716 0.10208 " pathEditMode="relative" rAng="0" ptsTypes="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5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9458-9E1D-C22D-9E17-CA5B1F3EE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B5A90590-9E2F-9A2B-7723-013E62184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4893" y="-2203938"/>
            <a:ext cx="16126893" cy="906193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B676600-DD37-C6CB-28A7-A951FF09C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895F92-089A-D583-14D9-AB228AF5C30B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2D5498-BBF7-8C4A-6E4C-F44D11D1653F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0" name="Picture 9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E2092FC8-D124-FCDF-2264-7A49B634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09A756-7429-C315-9782-E8DDD2627DD4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pic>
        <p:nvPicPr>
          <p:cNvPr id="15" name="Picture 14" descr="A toy barn with boxes and a black background&#10;&#10;AI-generated content may be incorrect.">
            <a:extLst>
              <a:ext uri="{FF2B5EF4-FFF2-40B4-BE49-F238E27FC236}">
                <a16:creationId xmlns:a16="http://schemas.microsoft.com/office/drawing/2014/main" id="{6CE01E9B-9E6C-0DEB-9A8B-D252AD41C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30041" b="48064"/>
          <a:stretch/>
        </p:blipFill>
        <p:spPr>
          <a:xfrm>
            <a:off x="-2594203" y="-3617377"/>
            <a:ext cx="3727434" cy="338569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344157A-E0E8-7DF2-8CF5-9F678EA79BCC}"/>
              </a:ext>
            </a:extLst>
          </p:cNvPr>
          <p:cNvGrpSpPr/>
          <p:nvPr/>
        </p:nvGrpSpPr>
        <p:grpSpPr>
          <a:xfrm>
            <a:off x="182880" y="1621046"/>
            <a:ext cx="11624340" cy="4946720"/>
            <a:chOff x="182880" y="1621046"/>
            <a:chExt cx="11624340" cy="49467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526DB0-8AFA-F76D-AEB2-FDD5C53F1249}"/>
                </a:ext>
              </a:extLst>
            </p:cNvPr>
            <p:cNvGrpSpPr/>
            <p:nvPr/>
          </p:nvGrpSpPr>
          <p:grpSpPr>
            <a:xfrm>
              <a:off x="182880" y="1621046"/>
              <a:ext cx="11624340" cy="4946720"/>
              <a:chOff x="182880" y="1621046"/>
              <a:chExt cx="11624340" cy="494672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05B1EA4-A144-E7E1-6ADA-FA6E9A868007}"/>
                  </a:ext>
                </a:extLst>
              </p:cNvPr>
              <p:cNvSpPr/>
              <p:nvPr/>
            </p:nvSpPr>
            <p:spPr>
              <a:xfrm>
                <a:off x="182880" y="1621046"/>
                <a:ext cx="11624340" cy="49467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F55A23-11DB-BE99-95C8-CFE19EC0EDBC}"/>
                  </a:ext>
                </a:extLst>
              </p:cNvPr>
              <p:cNvSpPr txBox="1"/>
              <p:nvPr/>
            </p:nvSpPr>
            <p:spPr>
              <a:xfrm>
                <a:off x="2367965" y="2143242"/>
                <a:ext cx="518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800"/>
                  <a:t>Apple Inc.</a:t>
                </a:r>
              </a:p>
              <a:p>
                <a:r>
                  <a:rPr lang="nl-BE" sz="2800"/>
                  <a:t>193,34 EUR 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C36F21-272D-9FF9-46F2-E88DE7D21399}"/>
                </a:ext>
              </a:extLst>
            </p:cNvPr>
            <p:cNvGrpSpPr/>
            <p:nvPr/>
          </p:nvGrpSpPr>
          <p:grpSpPr>
            <a:xfrm>
              <a:off x="659042" y="2188046"/>
              <a:ext cx="6279415" cy="1684116"/>
              <a:chOff x="8785577" y="4249791"/>
              <a:chExt cx="1573970" cy="422133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C07AE002-6017-CAEF-F502-5AB25703C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785577" y="4249791"/>
                <a:ext cx="326827" cy="401507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C0C655-42AC-404C-7200-75C2692987D2}"/>
                  </a:ext>
                </a:extLst>
              </p:cNvPr>
              <p:cNvSpPr txBox="1"/>
              <p:nvPr/>
            </p:nvSpPr>
            <p:spPr>
              <a:xfrm>
                <a:off x="9206455" y="4448201"/>
                <a:ext cx="1153092" cy="22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000">
                    <a:solidFill>
                      <a:srgbClr val="FF0000"/>
                    </a:solidFill>
                  </a:rPr>
                  <a:t>−7,30 (3,36%) ↓ today</a:t>
                </a:r>
              </a:p>
              <a:p>
                <a:endParaRPr lang="nl-BE" sz="320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ED258FE-C6BA-40F3-7AE3-DE08365E11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0501C2-4EE5-9E46-F525-2CAB071F3E14}"/>
              </a:ext>
            </a:extLst>
          </p:cNvPr>
          <p:cNvSpPr/>
          <p:nvPr/>
        </p:nvSpPr>
        <p:spPr>
          <a:xfrm>
            <a:off x="10872615" y="290234"/>
            <a:ext cx="838746" cy="8307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3" name="Picture 32" descr="A black and white image of a shopping cart&#10;&#10;AI-generated content may be incorrect.">
            <a:extLst>
              <a:ext uri="{FF2B5EF4-FFF2-40B4-BE49-F238E27FC236}">
                <a16:creationId xmlns:a16="http://schemas.microsoft.com/office/drawing/2014/main" id="{9C7B68F4-E9B6-87DF-723D-8239EE268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43" y="357663"/>
            <a:ext cx="695890" cy="695890"/>
          </a:xfrm>
          <a:prstGeom prst="rect">
            <a:avLst/>
          </a:prstGeom>
        </p:spPr>
      </p:pic>
      <p:pic>
        <p:nvPicPr>
          <p:cNvPr id="36" name="Picture 35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17869DD8-7BF0-8AF6-8A3B-6320540ED27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475" y="3496954"/>
            <a:ext cx="3208914" cy="3466498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88FE40-A8E4-E6C2-6EC6-338C907B3A96}"/>
              </a:ext>
            </a:extLst>
          </p:cNvPr>
          <p:cNvSpPr/>
          <p:nvPr/>
        </p:nvSpPr>
        <p:spPr>
          <a:xfrm>
            <a:off x="5717237" y="2146346"/>
            <a:ext cx="1453183" cy="491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24F4FF-F930-BFB3-46F6-66C3A5DBBBCC}"/>
              </a:ext>
            </a:extLst>
          </p:cNvPr>
          <p:cNvSpPr txBox="1"/>
          <p:nvPr/>
        </p:nvSpPr>
        <p:spPr>
          <a:xfrm>
            <a:off x="5930280" y="2196548"/>
            <a:ext cx="118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General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65236F-CFC7-4254-8E06-1C317067230F}"/>
              </a:ext>
            </a:extLst>
          </p:cNvPr>
          <p:cNvGrpSpPr/>
          <p:nvPr/>
        </p:nvGrpSpPr>
        <p:grpSpPr>
          <a:xfrm>
            <a:off x="7388924" y="2146345"/>
            <a:ext cx="1548920" cy="491599"/>
            <a:chOff x="7732445" y="2148692"/>
            <a:chExt cx="1548920" cy="491599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113ED82-CA96-2DE5-AB56-8DB20C4A6418}"/>
                </a:ext>
              </a:extLst>
            </p:cNvPr>
            <p:cNvSpPr/>
            <p:nvPr/>
          </p:nvSpPr>
          <p:spPr>
            <a:xfrm>
              <a:off x="7732445" y="2148692"/>
              <a:ext cx="1453183" cy="4915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C300D1-7D23-5763-57E8-B39B7C38BB0D}"/>
                </a:ext>
              </a:extLst>
            </p:cNvPr>
            <p:cNvSpPr txBox="1"/>
            <p:nvPr/>
          </p:nvSpPr>
          <p:spPr>
            <a:xfrm>
              <a:off x="8098587" y="2204669"/>
              <a:ext cx="1182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News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D742DB-0AA3-123D-3030-38A657046916}"/>
              </a:ext>
            </a:extLst>
          </p:cNvPr>
          <p:cNvGrpSpPr/>
          <p:nvPr/>
        </p:nvGrpSpPr>
        <p:grpSpPr>
          <a:xfrm>
            <a:off x="9066509" y="2146345"/>
            <a:ext cx="1453183" cy="491599"/>
            <a:chOff x="9734650" y="2141467"/>
            <a:chExt cx="1453183" cy="49159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BFE2CD2-ECBE-2898-8305-DEE5B8EF34A6}"/>
                </a:ext>
              </a:extLst>
            </p:cNvPr>
            <p:cNvSpPr/>
            <p:nvPr/>
          </p:nvSpPr>
          <p:spPr>
            <a:xfrm>
              <a:off x="9734650" y="2141467"/>
              <a:ext cx="1453183" cy="4915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EAFB09-CE4A-8044-8E77-8EDBCBD8468B}"/>
                </a:ext>
              </a:extLst>
            </p:cNvPr>
            <p:cNvSpPr txBox="1"/>
            <p:nvPr/>
          </p:nvSpPr>
          <p:spPr>
            <a:xfrm>
              <a:off x="9779342" y="2196548"/>
              <a:ext cx="1363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Community</a:t>
              </a:r>
            </a:p>
          </p:txBody>
        </p:sp>
      </p:grpSp>
      <p:sp>
        <p:nvSpPr>
          <p:cNvPr id="49" name="Rectangle 5">
            <a:extLst>
              <a:ext uri="{FF2B5EF4-FFF2-40B4-BE49-F238E27FC236}">
                <a16:creationId xmlns:a16="http://schemas.microsoft.com/office/drawing/2014/main" id="{DB4E6559-E6BC-0118-6744-AACFE8316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983" y="3760652"/>
            <a:ext cx="3208915" cy="267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600"/>
              <a:t>Apple Inc. (AAPL) is a leading tech giant on NASDAQ, known for its innovation and strong financial performance. It remains a top choice for investors seeking stability and growth.</a:t>
            </a:r>
          </a:p>
          <a:p>
            <a:r>
              <a:rPr lang="en-US" sz="1600" b="1"/>
              <a:t>#Apple #AAPL #Stocks #Investing #NASDAQ #TechStocks #StockMarket</a:t>
            </a:r>
            <a:endParaRPr lang="en-US" sz="16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altLang="en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81906-872A-834A-9608-322864B367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9726" y="2902871"/>
            <a:ext cx="5602262" cy="332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4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1AB071-DCA2-42CD-9124-1185AB226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1D71C1-BCEB-D6D4-0285-D40C3164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783" y="609600"/>
            <a:ext cx="6693061" cy="1356360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FFFFFF"/>
                </a:solidFill>
              </a:rPr>
              <a:t>PROBLEM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A3B0A-0FCF-BA38-36DD-D0DEC47E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783" y="1770872"/>
            <a:ext cx="6693061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nl-NL" dirty="0">
                <a:solidFill>
                  <a:srgbClr val="FFFFFF"/>
                </a:solidFill>
                <a:latin typeface="Arial"/>
                <a:cs typeface="Arial"/>
              </a:rPr>
              <a:t>People are </a:t>
            </a:r>
            <a:r>
              <a:rPr lang="nl-NL" dirty="0" err="1">
                <a:solidFill>
                  <a:srgbClr val="FFFFFF"/>
                </a:solidFill>
                <a:latin typeface="Arial"/>
                <a:cs typeface="Arial"/>
              </a:rPr>
              <a:t>interested</a:t>
            </a:r>
            <a:r>
              <a:rPr lang="nl-NL" dirty="0">
                <a:solidFill>
                  <a:srgbClr val="FFFFFF"/>
                </a:solidFill>
                <a:latin typeface="Arial"/>
                <a:cs typeface="Arial"/>
              </a:rPr>
              <a:t> in:</a:t>
            </a:r>
          </a:p>
          <a:p>
            <a:pPr lvl="1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b="0" i="0" u="none" strike="noStrike" dirty="0" err="1">
                <a:solidFill>
                  <a:srgbClr val="FFFFFF"/>
                </a:solidFill>
                <a:effectLst/>
                <a:latin typeface="Arial"/>
                <a:cs typeface="Arial"/>
              </a:rPr>
              <a:t>What</a:t>
            </a:r>
            <a:r>
              <a:rPr lang="nl-NL" b="0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 </a:t>
            </a:r>
            <a:r>
              <a:rPr lang="nl-NL" b="0" i="0" u="none" strike="noStrike" dirty="0" err="1">
                <a:solidFill>
                  <a:srgbClr val="FFFFFF"/>
                </a:solidFill>
                <a:effectLst/>
                <a:latin typeface="Arial"/>
                <a:cs typeface="Arial"/>
              </a:rPr>
              <a:t>happens</a:t>
            </a:r>
            <a:r>
              <a:rPr lang="nl-NL" b="0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 </a:t>
            </a:r>
            <a:r>
              <a:rPr lang="nl-NL" b="0" i="0" u="none" strike="noStrike" dirty="0" err="1">
                <a:solidFill>
                  <a:srgbClr val="FFFFFF"/>
                </a:solidFill>
                <a:effectLst/>
                <a:latin typeface="Arial"/>
                <a:cs typeface="Arial"/>
              </a:rPr>
              <a:t>with</a:t>
            </a:r>
            <a:r>
              <a:rPr lang="nl-NL" b="0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 </a:t>
            </a:r>
            <a:r>
              <a:rPr lang="nl-NL" b="0" i="0" u="none" strike="noStrike" dirty="0" err="1">
                <a:solidFill>
                  <a:srgbClr val="FFFFFF"/>
                </a:solidFill>
                <a:effectLst/>
                <a:latin typeface="Arial"/>
                <a:cs typeface="Arial"/>
              </a:rPr>
              <a:t>their</a:t>
            </a:r>
            <a:r>
              <a:rPr lang="nl-NL" b="0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 money?</a:t>
            </a:r>
          </a:p>
          <a:p>
            <a:pPr lvl="1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b="0" i="0" u="none" strike="noStrike" dirty="0" err="1">
                <a:solidFill>
                  <a:srgbClr val="FFFFFF"/>
                </a:solidFill>
                <a:effectLst/>
                <a:latin typeface="Arial"/>
                <a:cs typeface="Arial"/>
              </a:rPr>
              <a:t>Why</a:t>
            </a:r>
            <a:r>
              <a:rPr lang="nl-NL" b="0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 </a:t>
            </a:r>
            <a:r>
              <a:rPr lang="nl-NL" b="0" i="0" u="none" strike="noStrike" dirty="0" err="1">
                <a:solidFill>
                  <a:srgbClr val="FFFFFF"/>
                </a:solidFill>
                <a:effectLst/>
                <a:latin typeface="Arial"/>
                <a:cs typeface="Arial"/>
              </a:rPr>
              <a:t>did</a:t>
            </a:r>
            <a:r>
              <a:rPr lang="nl-NL" b="0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 </a:t>
            </a:r>
            <a:r>
              <a:rPr lang="nl-NL" b="0" i="0" u="none" strike="noStrike" dirty="0" err="1">
                <a:solidFill>
                  <a:srgbClr val="FFFFFF"/>
                </a:solidFill>
                <a:effectLst/>
                <a:latin typeface="Arial"/>
                <a:cs typeface="Arial"/>
              </a:rPr>
              <a:t>their</a:t>
            </a:r>
            <a:r>
              <a:rPr lang="nl-NL" b="0" i="0" u="none" strike="noStrike" dirty="0">
                <a:solidFill>
                  <a:srgbClr val="FFFFFF"/>
                </a:solidFill>
                <a:effectLst/>
                <a:latin typeface="Arial"/>
                <a:cs typeface="Arial"/>
              </a:rPr>
              <a:t> portfolio go up/down</a:t>
            </a:r>
          </a:p>
          <a:p>
            <a:pPr fontAlgn="base"/>
            <a:r>
              <a:rPr lang="nl-NL" dirty="0" err="1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lang="nl-NL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lang="nl-NL" dirty="0">
                <a:solidFill>
                  <a:srgbClr val="FFFFFF"/>
                </a:solidFill>
                <a:latin typeface="Arial"/>
                <a:cs typeface="Arial"/>
              </a:rPr>
              <a:t> are </a:t>
            </a:r>
            <a:r>
              <a:rPr lang="nl-NL" dirty="0" err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lang="nl-NL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Arial"/>
                <a:cs typeface="Arial"/>
              </a:rPr>
              <a:t>reports</a:t>
            </a:r>
            <a:r>
              <a:rPr lang="nl-NL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lang="nl-NL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dirty="0" err="1">
                <a:solidFill>
                  <a:srgbClr val="FFFFFF"/>
                </a:solidFill>
                <a:latin typeface="Arial"/>
                <a:cs typeface="Arial"/>
              </a:rPr>
              <a:t>interesting</a:t>
            </a:r>
            <a:r>
              <a:rPr lang="nl-NL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</a:p>
          <a:p>
            <a:pPr lvl="1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FFFF"/>
                </a:solidFill>
                <a:latin typeface="Arial"/>
                <a:cs typeface="Arial"/>
              </a:rPr>
              <a:t>Boring data </a:t>
            </a:r>
            <a:r>
              <a:rPr lang="nl-NL" dirty="0" err="1">
                <a:solidFill>
                  <a:srgbClr val="FFFFFF"/>
                </a:solidFill>
                <a:latin typeface="Arial"/>
                <a:cs typeface="Arial"/>
              </a:rPr>
              <a:t>reports</a:t>
            </a:r>
            <a:endParaRPr lang="nl-NL" dirty="0">
              <a:solidFill>
                <a:srgbClr val="FFFFFF"/>
              </a:solidFill>
              <a:latin typeface="Arial"/>
              <a:cs typeface="Arial"/>
            </a:endParaRPr>
          </a:p>
          <a:p>
            <a:pPr lvl="1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rgbClr val="FFFFFF"/>
                </a:solidFill>
                <a:latin typeface="Arial" panose="020B0604020202020204" pitchFamily="34" charset="0"/>
              </a:rPr>
              <a:t>Complicated</a:t>
            </a:r>
            <a:endParaRPr lang="nl-NL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lvl="1" fontAlgn="base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b="0" i="0" u="none" strike="noStrike" dirty="0" err="1">
                <a:solidFill>
                  <a:srgbClr val="FFFFFF"/>
                </a:solidFill>
                <a:effectLst/>
                <a:latin typeface="Arial"/>
                <a:cs typeface="Arial"/>
              </a:rPr>
              <a:t>Overwelming</a:t>
            </a:r>
            <a:br>
              <a:rPr lang="nl-NL" b="0" i="0" u="none" strike="noStrike" dirty="0">
                <a:effectLst/>
                <a:latin typeface="Arial" panose="020B0604020202020204" pitchFamily="34" charset="0"/>
              </a:rPr>
            </a:br>
            <a:endParaRPr lang="nl-NL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endParaRPr lang="nl-BE" dirty="0">
              <a:solidFill>
                <a:srgbClr val="FFFFFF"/>
              </a:solidFill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392547C-FF3C-4937-BC39-BDA087FC5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78E39C-4C90-437A-AC49-F4C5DD148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3647661" cy="6377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34AD88F-A10C-F7F9-EAE2-7520F5A2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180" b="-4"/>
          <a:stretch/>
        </p:blipFill>
        <p:spPr>
          <a:xfrm>
            <a:off x="297411" y="335280"/>
            <a:ext cx="3482109" cy="282278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96CB29B-02A6-C49A-8721-386671FFAB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17" r="2" b="32419"/>
          <a:stretch/>
        </p:blipFill>
        <p:spPr>
          <a:xfrm>
            <a:off x="278408" y="3518746"/>
            <a:ext cx="3578850" cy="2577253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C5B9C01A-F2A1-06AB-3983-EC3E9A63358B}"/>
              </a:ext>
            </a:extLst>
          </p:cNvPr>
          <p:cNvSpPr/>
          <p:nvPr/>
        </p:nvSpPr>
        <p:spPr>
          <a:xfrm>
            <a:off x="3851478" y="4667463"/>
            <a:ext cx="8095982" cy="1950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80ED57D-F2AA-31B4-D25E-603E1A661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261" y="4706411"/>
            <a:ext cx="2440398" cy="182985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465752C-352A-BC3D-E315-05C5F72AE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996" y="4706411"/>
            <a:ext cx="3391555" cy="1907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60374EB-F648-2D62-57FA-44CE9E1D2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1553" y="4736255"/>
            <a:ext cx="3318631" cy="18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34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F6AC3-D9BF-B478-5972-FB22F19B7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03CD1D83-EF72-7E82-82C5-A7C55BA5E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4893" y="-2203938"/>
            <a:ext cx="16126893" cy="90619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104C24-2DC7-EFD0-B4B1-6C05330A1593}"/>
              </a:ext>
            </a:extLst>
          </p:cNvPr>
          <p:cNvGrpSpPr/>
          <p:nvPr/>
        </p:nvGrpSpPr>
        <p:grpSpPr>
          <a:xfrm>
            <a:off x="1318383" y="3619357"/>
            <a:ext cx="1467817" cy="1145639"/>
            <a:chOff x="8710238" y="4274701"/>
            <a:chExt cx="1467817" cy="1145639"/>
          </a:xfrm>
        </p:grpSpPr>
        <p:pic>
          <p:nvPicPr>
            <p:cNvPr id="14" name="Picture 13" descr="A green plant growing out of dirt&#10;&#10;AI-generated content may be incorrect.">
              <a:extLst>
                <a:ext uri="{FF2B5EF4-FFF2-40B4-BE49-F238E27FC236}">
                  <a16:creationId xmlns:a16="http://schemas.microsoft.com/office/drawing/2014/main" id="{75D82678-C857-F472-828A-00EE188A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0238" y="4551443"/>
              <a:ext cx="804332" cy="868897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736DDAD-36D0-F70D-9D57-1D3D9D2F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85577" y="4274701"/>
              <a:ext cx="326827" cy="40150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DBC0FE-6DB7-8040-FD27-0D5A810CF893}"/>
                </a:ext>
              </a:extLst>
            </p:cNvPr>
            <p:cNvSpPr txBox="1"/>
            <p:nvPr/>
          </p:nvSpPr>
          <p:spPr>
            <a:xfrm>
              <a:off x="9101095" y="4368431"/>
              <a:ext cx="1076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400" b="0" i="0">
                  <a:effectLst/>
                  <a:latin typeface="Arial" panose="020B0604020202020204" pitchFamily="34" charset="0"/>
                </a:rPr>
                <a:t>↓ </a:t>
              </a:r>
              <a:r>
                <a:rPr lang="nl-BE" sz="1400"/>
                <a:t>193,34</a:t>
              </a:r>
              <a:r>
                <a:rPr lang="fr-BE" sz="1400" b="0" i="0">
                  <a:effectLst/>
                  <a:latin typeface="Arial" panose="020B0604020202020204" pitchFamily="34" charset="0"/>
                </a:rPr>
                <a:t> </a:t>
              </a:r>
              <a:endParaRPr lang="nl-BE" sz="1400"/>
            </a:p>
          </p:txBody>
        </p:sp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FDE9F443-DCF6-DD8E-5281-E9CC7660F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F43F84-5CA8-A87B-012C-F63B39BCFA32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E03CB64-1273-C7BD-6553-9CB51661FF4F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0" name="Picture 9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BAA5CFF5-61C3-BFBD-DA4E-3BA025872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FE04A-120E-782B-B096-322AECF008E8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pic>
        <p:nvPicPr>
          <p:cNvPr id="15" name="Picture 14" descr="A toy barn with boxes and a black background&#10;&#10;AI-generated content may be incorrect.">
            <a:extLst>
              <a:ext uri="{FF2B5EF4-FFF2-40B4-BE49-F238E27FC236}">
                <a16:creationId xmlns:a16="http://schemas.microsoft.com/office/drawing/2014/main" id="{78B3CC0C-84EC-8E9F-FDBC-EC52891453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30041" b="48064"/>
          <a:stretch/>
        </p:blipFill>
        <p:spPr>
          <a:xfrm>
            <a:off x="-2594203" y="-3617377"/>
            <a:ext cx="3727434" cy="338569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606D669-2F02-9333-6306-8F7905633C0F}"/>
              </a:ext>
            </a:extLst>
          </p:cNvPr>
          <p:cNvGrpSpPr/>
          <p:nvPr/>
        </p:nvGrpSpPr>
        <p:grpSpPr>
          <a:xfrm>
            <a:off x="182880" y="1621046"/>
            <a:ext cx="11624340" cy="4946720"/>
            <a:chOff x="182880" y="1621046"/>
            <a:chExt cx="11624340" cy="49467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E054B39-D21E-A202-F964-E973B7A909E7}"/>
                </a:ext>
              </a:extLst>
            </p:cNvPr>
            <p:cNvGrpSpPr/>
            <p:nvPr/>
          </p:nvGrpSpPr>
          <p:grpSpPr>
            <a:xfrm>
              <a:off x="182880" y="1621046"/>
              <a:ext cx="11624340" cy="4946720"/>
              <a:chOff x="182880" y="1621046"/>
              <a:chExt cx="11624340" cy="4946720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B3B106F-FFD3-9EE5-9D9C-FC24168A1CC5}"/>
                  </a:ext>
                </a:extLst>
              </p:cNvPr>
              <p:cNvSpPr/>
              <p:nvPr/>
            </p:nvSpPr>
            <p:spPr>
              <a:xfrm>
                <a:off x="182880" y="1621046"/>
                <a:ext cx="11624340" cy="49467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E7F311-3FA4-C603-04E4-647C0C7BEA23}"/>
                  </a:ext>
                </a:extLst>
              </p:cNvPr>
              <p:cNvSpPr txBox="1"/>
              <p:nvPr/>
            </p:nvSpPr>
            <p:spPr>
              <a:xfrm>
                <a:off x="2367965" y="2143242"/>
                <a:ext cx="518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800"/>
                  <a:t>Apple Inc.</a:t>
                </a:r>
              </a:p>
              <a:p>
                <a:r>
                  <a:rPr lang="nl-BE" sz="2800"/>
                  <a:t>193,34 EUR 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B1BD40B-8D6F-16C9-1F4E-F5B9EABEB4BD}"/>
                </a:ext>
              </a:extLst>
            </p:cNvPr>
            <p:cNvGrpSpPr/>
            <p:nvPr/>
          </p:nvGrpSpPr>
          <p:grpSpPr>
            <a:xfrm>
              <a:off x="659042" y="2188046"/>
              <a:ext cx="6279415" cy="1684116"/>
              <a:chOff x="8785577" y="4249791"/>
              <a:chExt cx="1573970" cy="422133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9220A0A3-E742-6E8B-A6A6-792478473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785577" y="4249791"/>
                <a:ext cx="326827" cy="401507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95E9DC-0541-1CC2-EB1F-313009959D02}"/>
                  </a:ext>
                </a:extLst>
              </p:cNvPr>
              <p:cNvSpPr txBox="1"/>
              <p:nvPr/>
            </p:nvSpPr>
            <p:spPr>
              <a:xfrm>
                <a:off x="9206455" y="4448201"/>
                <a:ext cx="1153092" cy="22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000">
                    <a:solidFill>
                      <a:srgbClr val="FF0000"/>
                    </a:solidFill>
                  </a:rPr>
                  <a:t>−7,30 (3,36%) ↓ today</a:t>
                </a:r>
              </a:p>
              <a:p>
                <a:endParaRPr lang="nl-BE" sz="320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8EC04F7D-A4DF-E8F7-1A79-967BED6740A3}"/>
              </a:ext>
            </a:extLst>
          </p:cNvPr>
          <p:cNvSpPr/>
          <p:nvPr/>
        </p:nvSpPr>
        <p:spPr>
          <a:xfrm>
            <a:off x="10872615" y="290234"/>
            <a:ext cx="838746" cy="8307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3" name="Picture 32" descr="A black and white image of a shopping cart&#10;&#10;AI-generated content may be incorrect.">
            <a:extLst>
              <a:ext uri="{FF2B5EF4-FFF2-40B4-BE49-F238E27FC236}">
                <a16:creationId xmlns:a16="http://schemas.microsoft.com/office/drawing/2014/main" id="{31C64939-6A24-D17E-9647-39AF0BEE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43" y="357663"/>
            <a:ext cx="695890" cy="695890"/>
          </a:xfrm>
          <a:prstGeom prst="rect">
            <a:avLst/>
          </a:prstGeom>
        </p:spPr>
      </p:pic>
      <p:pic>
        <p:nvPicPr>
          <p:cNvPr id="36" name="Picture 35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4D2D2858-0E9C-F4F9-E756-59D80434B44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475" y="3496954"/>
            <a:ext cx="3208914" cy="3466498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5249D11-BEC7-B43F-9B84-3493B6355AF3}"/>
              </a:ext>
            </a:extLst>
          </p:cNvPr>
          <p:cNvSpPr/>
          <p:nvPr/>
        </p:nvSpPr>
        <p:spPr>
          <a:xfrm>
            <a:off x="5717237" y="2146346"/>
            <a:ext cx="1453183" cy="491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E23D11-28E3-0794-6881-A5EE6C110E5D}"/>
              </a:ext>
            </a:extLst>
          </p:cNvPr>
          <p:cNvSpPr txBox="1"/>
          <p:nvPr/>
        </p:nvSpPr>
        <p:spPr>
          <a:xfrm>
            <a:off x="5930280" y="2196548"/>
            <a:ext cx="118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General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40DD7BF-DBA0-C965-551B-5B9CBFA8D000}"/>
              </a:ext>
            </a:extLst>
          </p:cNvPr>
          <p:cNvGrpSpPr/>
          <p:nvPr/>
        </p:nvGrpSpPr>
        <p:grpSpPr>
          <a:xfrm>
            <a:off x="7388924" y="2146345"/>
            <a:ext cx="1548920" cy="491599"/>
            <a:chOff x="7732445" y="2148692"/>
            <a:chExt cx="1548920" cy="491599"/>
          </a:xfrm>
          <a:solidFill>
            <a:schemeClr val="bg1"/>
          </a:solidFill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28AFCB6-BB99-136E-5F00-BC5E72DE4A4D}"/>
                </a:ext>
              </a:extLst>
            </p:cNvPr>
            <p:cNvSpPr/>
            <p:nvPr/>
          </p:nvSpPr>
          <p:spPr>
            <a:xfrm>
              <a:off x="7732445" y="2148692"/>
              <a:ext cx="1453183" cy="491599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BBD1EC-FB34-7B2D-932C-D1158FB38727}"/>
                </a:ext>
              </a:extLst>
            </p:cNvPr>
            <p:cNvSpPr txBox="1"/>
            <p:nvPr/>
          </p:nvSpPr>
          <p:spPr>
            <a:xfrm>
              <a:off x="8098587" y="2204669"/>
              <a:ext cx="1182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News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A53AF61-3286-D5E6-BE86-4A0C1285AB29}"/>
              </a:ext>
            </a:extLst>
          </p:cNvPr>
          <p:cNvGrpSpPr/>
          <p:nvPr/>
        </p:nvGrpSpPr>
        <p:grpSpPr>
          <a:xfrm>
            <a:off x="9066509" y="2146345"/>
            <a:ext cx="1453183" cy="491599"/>
            <a:chOff x="9734650" y="2141467"/>
            <a:chExt cx="1453183" cy="49159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5D96D6D-8DAA-6BF5-FC01-7245D333D741}"/>
                </a:ext>
              </a:extLst>
            </p:cNvPr>
            <p:cNvSpPr/>
            <p:nvPr/>
          </p:nvSpPr>
          <p:spPr>
            <a:xfrm>
              <a:off x="9734650" y="2141467"/>
              <a:ext cx="1453183" cy="4915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2E0855-6C10-92B8-4C0E-FAA134987E93}"/>
                </a:ext>
              </a:extLst>
            </p:cNvPr>
            <p:cNvSpPr txBox="1"/>
            <p:nvPr/>
          </p:nvSpPr>
          <p:spPr>
            <a:xfrm>
              <a:off x="9779342" y="2196548"/>
              <a:ext cx="1363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Community</a:t>
              </a:r>
            </a:p>
          </p:txBody>
        </p:sp>
      </p:grpSp>
      <p:sp>
        <p:nvSpPr>
          <p:cNvPr id="49" name="Rectangle 5">
            <a:extLst>
              <a:ext uri="{FF2B5EF4-FFF2-40B4-BE49-F238E27FC236}">
                <a16:creationId xmlns:a16="http://schemas.microsoft.com/office/drawing/2014/main" id="{6A8C7CE8-49EA-7BEF-C25C-397883C53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8983" y="3760652"/>
            <a:ext cx="3208915" cy="267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600"/>
              <a:t>Apple Inc. (AAPL) is a leading tech giant on NASDAQ, known for its innovation and strong financial performance. It remains a top choice for investors seeking stability and growth.</a:t>
            </a:r>
          </a:p>
          <a:p>
            <a:r>
              <a:rPr lang="en-US" sz="1600" b="1"/>
              <a:t>#Apple #AAPL #Stocks #Investing #NASDAQ #TechStocks #StockMarket</a:t>
            </a:r>
            <a:endParaRPr lang="en-US" sz="16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altLang="en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86EFA6-8D7B-1F6A-C135-E9F87D1E7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53" b="5951"/>
          <a:stretch/>
        </p:blipFill>
        <p:spPr bwMode="auto">
          <a:xfrm>
            <a:off x="5717237" y="2851941"/>
            <a:ext cx="4802455" cy="3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08A09A00-7D97-A32F-5583-D9851159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166" y="3377636"/>
            <a:ext cx="5288267" cy="277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F9BE89-AFE7-9A12-6C4A-A289BF4A1674}"/>
              </a:ext>
            </a:extLst>
          </p:cNvPr>
          <p:cNvGrpSpPr/>
          <p:nvPr/>
        </p:nvGrpSpPr>
        <p:grpSpPr>
          <a:xfrm>
            <a:off x="11004701" y="2979609"/>
            <a:ext cx="199207" cy="3118539"/>
            <a:chOff x="11015945" y="1775670"/>
            <a:chExt cx="261014" cy="425339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20FC65C-E8D1-D9F5-13F7-5273E45F69F4}"/>
                </a:ext>
              </a:extLst>
            </p:cNvPr>
            <p:cNvSpPr/>
            <p:nvPr/>
          </p:nvSpPr>
          <p:spPr>
            <a:xfrm>
              <a:off x="11015945" y="1775670"/>
              <a:ext cx="261014" cy="42533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7CA7B29-5C26-3BC5-F5F7-21C4DA77BCE5}"/>
                </a:ext>
              </a:extLst>
            </p:cNvPr>
            <p:cNvSpPr/>
            <p:nvPr/>
          </p:nvSpPr>
          <p:spPr>
            <a:xfrm>
              <a:off x="11015945" y="1775670"/>
              <a:ext cx="261014" cy="7236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226830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FA19A-DACC-673B-571D-2F2488C8B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chicken inside a barn&#10;&#10;AI-generated content may be incorrect.">
            <a:extLst>
              <a:ext uri="{FF2B5EF4-FFF2-40B4-BE49-F238E27FC236}">
                <a16:creationId xmlns:a16="http://schemas.microsoft.com/office/drawing/2014/main" id="{FF920DAC-26EF-9673-8D24-4FB2B099C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556" y="3140626"/>
            <a:ext cx="1476887" cy="830749"/>
          </a:xfrm>
          <a:prstGeom prst="rect">
            <a:avLst/>
          </a:prstGeom>
        </p:spPr>
      </p:pic>
      <p:pic>
        <p:nvPicPr>
          <p:cNvPr id="3" name="Picture 2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B5D3088F-C0FB-4016-694E-44183006A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6"/>
            <a:ext cx="12192000" cy="685086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8565C50-347D-EB81-B67E-4EC569D92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nl-BE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D032CE5-7689-9068-1976-1FADF9DF7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nl-BE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4290197F-E253-0109-C5D6-E9D84667A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A5EC3D-5EE2-DE0D-6A6B-BFA4DDA439D9}"/>
              </a:ext>
            </a:extLst>
          </p:cNvPr>
          <p:cNvSpPr/>
          <p:nvPr/>
        </p:nvSpPr>
        <p:spPr>
          <a:xfrm>
            <a:off x="10872615" y="290234"/>
            <a:ext cx="838746" cy="8307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7" name="Picture 26" descr="A black and white image of a shopping cart&#10;&#10;AI-generated content may be incorrect.">
            <a:extLst>
              <a:ext uri="{FF2B5EF4-FFF2-40B4-BE49-F238E27FC236}">
                <a16:creationId xmlns:a16="http://schemas.microsoft.com/office/drawing/2014/main" id="{EF2D8D68-D579-8F4A-88D2-8C5553895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43" y="357663"/>
            <a:ext cx="695890" cy="695890"/>
          </a:xfrm>
          <a:prstGeom prst="rect">
            <a:avLst/>
          </a:prstGeom>
        </p:spPr>
      </p:pic>
      <p:pic>
        <p:nvPicPr>
          <p:cNvPr id="29" name="Picture 28" descr="A toy barn with boxes and a black background&#10;&#10;AI-generated content may be incorrect.">
            <a:extLst>
              <a:ext uri="{FF2B5EF4-FFF2-40B4-BE49-F238E27FC236}">
                <a16:creationId xmlns:a16="http://schemas.microsoft.com/office/drawing/2014/main" id="{971798D7-F925-EB86-2AA2-2D07996A1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30041" b="48064"/>
          <a:stretch/>
        </p:blipFill>
        <p:spPr>
          <a:xfrm>
            <a:off x="4603766" y="1600200"/>
            <a:ext cx="3727434" cy="338569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E8067C9-CEE1-535A-5D86-4691134744A1}"/>
              </a:ext>
            </a:extLst>
          </p:cNvPr>
          <p:cNvGrpSpPr/>
          <p:nvPr/>
        </p:nvGrpSpPr>
        <p:grpSpPr>
          <a:xfrm>
            <a:off x="8710238" y="4274701"/>
            <a:ext cx="1467817" cy="1145639"/>
            <a:chOff x="8710238" y="4274701"/>
            <a:chExt cx="1467817" cy="1145639"/>
          </a:xfrm>
        </p:grpSpPr>
        <p:pic>
          <p:nvPicPr>
            <p:cNvPr id="34" name="Picture 33" descr="A green plant growing out of dirt&#10;&#10;AI-generated content may be incorrect.">
              <a:extLst>
                <a:ext uri="{FF2B5EF4-FFF2-40B4-BE49-F238E27FC236}">
                  <a16:creationId xmlns:a16="http://schemas.microsoft.com/office/drawing/2014/main" id="{1843ED0C-52F9-01AD-2E2D-4CA6DDE31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0238" y="4551443"/>
              <a:ext cx="804332" cy="868897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5178E0A4-2535-978E-350A-7621BC10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85577" y="4274701"/>
              <a:ext cx="326827" cy="40150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0FBC15-51E7-00EB-F841-A2EA543F8574}"/>
                </a:ext>
              </a:extLst>
            </p:cNvPr>
            <p:cNvSpPr txBox="1"/>
            <p:nvPr/>
          </p:nvSpPr>
          <p:spPr>
            <a:xfrm>
              <a:off x="9101095" y="4368431"/>
              <a:ext cx="1076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1400" b="0" i="0">
                  <a:effectLst/>
                  <a:latin typeface="Arial" panose="020B0604020202020204" pitchFamily="34" charset="0"/>
                </a:rPr>
                <a:t>↓ </a:t>
              </a:r>
              <a:r>
                <a:rPr lang="nl-BE" sz="1400"/>
                <a:t>193,34</a:t>
              </a:r>
              <a:r>
                <a:rPr lang="fr-BE" sz="1400" b="0" i="0">
                  <a:effectLst/>
                  <a:latin typeface="Arial" panose="020B0604020202020204" pitchFamily="34" charset="0"/>
                </a:rPr>
                <a:t> </a:t>
              </a:r>
              <a:endParaRPr lang="nl-BE" sz="1400"/>
            </a:p>
          </p:txBody>
        </p:sp>
      </p:grpSp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EC83194C-794A-84DD-EE90-B657E36D7F2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7" name="Picture 46" descr="A chicken inside a barn&#10;&#10;AI-generated content may be incorrect.">
              <a:extLst>
                <a:ext uri="{FF2B5EF4-FFF2-40B4-BE49-F238E27FC236}">
                  <a16:creationId xmlns:a16="http://schemas.microsoft.com/office/drawing/2014/main" id="{E150C7E2-5AC1-D505-6916-C6ECD62F7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C413F86-41AC-D22B-67B7-46136B9B7FA9}"/>
                </a:ext>
              </a:extLst>
            </p:cNvPr>
            <p:cNvGrpSpPr/>
            <p:nvPr/>
          </p:nvGrpSpPr>
          <p:grpSpPr>
            <a:xfrm>
              <a:off x="2680773" y="4353945"/>
              <a:ext cx="3155776" cy="2023494"/>
              <a:chOff x="2680773" y="4353945"/>
              <a:chExt cx="3155776" cy="2023494"/>
            </a:xfrm>
          </p:grpSpPr>
          <p:pic>
            <p:nvPicPr>
              <p:cNvPr id="50" name="Picture 49" descr="A stack of books with open pages&#10;&#10;AI-generated content may be incorrect.">
                <a:extLst>
                  <a:ext uri="{FF2B5EF4-FFF2-40B4-BE49-F238E27FC236}">
                    <a16:creationId xmlns:a16="http://schemas.microsoft.com/office/drawing/2014/main" id="{29D1DBF0-CA97-1013-DA2F-56708E5CE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4857" y="4353945"/>
                <a:ext cx="1381692" cy="1381692"/>
              </a:xfrm>
              <a:prstGeom prst="rect">
                <a:avLst/>
              </a:prstGeom>
            </p:spPr>
          </p:pic>
          <p:pic>
            <p:nvPicPr>
              <p:cNvPr id="51" name="Picture 50" descr="A stack of books with open pages&#10;&#10;AI-generated content may be incorrect.">
                <a:extLst>
                  <a:ext uri="{FF2B5EF4-FFF2-40B4-BE49-F238E27FC236}">
                    <a16:creationId xmlns:a16="http://schemas.microsoft.com/office/drawing/2014/main" id="{6679F0B0-3A67-E70F-DF32-AB9F39DE0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681696" y="4721903"/>
                <a:ext cx="1086063" cy="1086063"/>
              </a:xfrm>
              <a:prstGeom prst="rect">
                <a:avLst/>
              </a:prstGeom>
            </p:spPr>
          </p:pic>
          <p:pic>
            <p:nvPicPr>
              <p:cNvPr id="52" name="Picture 51" descr="A stack of books with open pages&#10;&#10;AI-generated content may be incorrect.">
                <a:extLst>
                  <a:ext uri="{FF2B5EF4-FFF2-40B4-BE49-F238E27FC236}">
                    <a16:creationId xmlns:a16="http://schemas.microsoft.com/office/drawing/2014/main" id="{57096E5C-550E-2C4C-44E7-90E72E9FC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8695" y="4874077"/>
                <a:ext cx="1503362" cy="1503362"/>
              </a:xfrm>
              <a:prstGeom prst="rect">
                <a:avLst/>
              </a:prstGeom>
            </p:spPr>
          </p:pic>
          <p:pic>
            <p:nvPicPr>
              <p:cNvPr id="53" name="Picture 52" descr="A stack of books with open pages&#10;&#10;AI-generated content may be incorrect.">
                <a:extLst>
                  <a:ext uri="{FF2B5EF4-FFF2-40B4-BE49-F238E27FC236}">
                    <a16:creationId xmlns:a16="http://schemas.microsoft.com/office/drawing/2014/main" id="{667122BB-5019-A768-F4B7-FD11BACCA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680773" y="4831590"/>
                <a:ext cx="1381692" cy="1381692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C7C1F6-43EB-B2D1-0205-75A7CB7A1A27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EC5FD91-08CB-C7EF-0712-37ED0A44716E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22" name="Picture 21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FCC9778D-57DE-89C4-D560-1F9689BB7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8A68BB-863A-7FA9-6035-8264BDDA71CD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1B0D04-CCCE-87E1-3E4A-0943A1E62ED8}"/>
              </a:ext>
            </a:extLst>
          </p:cNvPr>
          <p:cNvSpPr/>
          <p:nvPr/>
        </p:nvSpPr>
        <p:spPr>
          <a:xfrm>
            <a:off x="12328789" y="6935627"/>
            <a:ext cx="11624340" cy="49467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/>
              <a:t>Risk and Return</a:t>
            </a:r>
            <a:endParaRPr lang="nl-BE"/>
          </a:p>
        </p:txBody>
      </p:sp>
      <p:pic>
        <p:nvPicPr>
          <p:cNvPr id="4" name="Picture 3" descr="A stack of books with open pages&#10;&#10;AI-generated content may be incorrect.">
            <a:extLst>
              <a:ext uri="{FF2B5EF4-FFF2-40B4-BE49-F238E27FC236}">
                <a16:creationId xmlns:a16="http://schemas.microsoft.com/office/drawing/2014/main" id="{5465395D-3DE4-D361-C2AE-549A671AE9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192" y="6865135"/>
            <a:ext cx="1681197" cy="16811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F9C90-B573-BDBB-20FC-F060B1F4F5DA}"/>
              </a:ext>
            </a:extLst>
          </p:cNvPr>
          <p:cNvSpPr txBox="1"/>
          <p:nvPr/>
        </p:nvSpPr>
        <p:spPr>
          <a:xfrm>
            <a:off x="14208389" y="7359166"/>
            <a:ext cx="2333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/>
              <a:t>Lessons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7BA29-41C4-4D34-1021-DCB4029CBC78}"/>
              </a:ext>
            </a:extLst>
          </p:cNvPr>
          <p:cNvSpPr/>
          <p:nvPr/>
        </p:nvSpPr>
        <p:spPr>
          <a:xfrm>
            <a:off x="13182979" y="8536964"/>
            <a:ext cx="390614" cy="390614"/>
          </a:xfrm>
          <a:custGeom>
            <a:avLst/>
            <a:gdLst>
              <a:gd name="connsiteX0" fmla="*/ 0 w 390614"/>
              <a:gd name="connsiteY0" fmla="*/ 0 h 390614"/>
              <a:gd name="connsiteX1" fmla="*/ 390614 w 390614"/>
              <a:gd name="connsiteY1" fmla="*/ 0 h 390614"/>
              <a:gd name="connsiteX2" fmla="*/ 390614 w 390614"/>
              <a:gd name="connsiteY2" fmla="*/ 390614 h 390614"/>
              <a:gd name="connsiteX3" fmla="*/ 0 w 390614"/>
              <a:gd name="connsiteY3" fmla="*/ 390614 h 390614"/>
              <a:gd name="connsiteX4" fmla="*/ 0 w 390614"/>
              <a:gd name="connsiteY4" fmla="*/ 0 h 39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614" h="390614" fill="none" extrusionOk="0">
                <a:moveTo>
                  <a:pt x="0" y="0"/>
                </a:moveTo>
                <a:cubicBezTo>
                  <a:pt x="158414" y="9919"/>
                  <a:pt x="258866" y="-3529"/>
                  <a:pt x="390614" y="0"/>
                </a:cubicBezTo>
                <a:cubicBezTo>
                  <a:pt x="372115" y="104021"/>
                  <a:pt x="400293" y="272921"/>
                  <a:pt x="390614" y="390614"/>
                </a:cubicBezTo>
                <a:cubicBezTo>
                  <a:pt x="261716" y="386103"/>
                  <a:pt x="99994" y="393144"/>
                  <a:pt x="0" y="390614"/>
                </a:cubicBezTo>
                <a:cubicBezTo>
                  <a:pt x="2954" y="294471"/>
                  <a:pt x="17081" y="102614"/>
                  <a:pt x="0" y="0"/>
                </a:cubicBezTo>
                <a:close/>
              </a:path>
              <a:path w="390614" h="390614" stroke="0" extrusionOk="0">
                <a:moveTo>
                  <a:pt x="0" y="0"/>
                </a:moveTo>
                <a:cubicBezTo>
                  <a:pt x="100355" y="2082"/>
                  <a:pt x="223187" y="-18042"/>
                  <a:pt x="390614" y="0"/>
                </a:cubicBezTo>
                <a:cubicBezTo>
                  <a:pt x="382722" y="138915"/>
                  <a:pt x="395597" y="300683"/>
                  <a:pt x="390614" y="390614"/>
                </a:cubicBezTo>
                <a:cubicBezTo>
                  <a:pt x="223966" y="401046"/>
                  <a:pt x="173320" y="386338"/>
                  <a:pt x="0" y="390614"/>
                </a:cubicBezTo>
                <a:cubicBezTo>
                  <a:pt x="4554" y="291525"/>
                  <a:pt x="-6712" y="19436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5376900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224F53-0F88-D633-0CFD-A43860C7510D}"/>
              </a:ext>
            </a:extLst>
          </p:cNvPr>
          <p:cNvSpPr/>
          <p:nvPr/>
        </p:nvSpPr>
        <p:spPr>
          <a:xfrm>
            <a:off x="13201344" y="9396158"/>
            <a:ext cx="390614" cy="390614"/>
          </a:xfrm>
          <a:custGeom>
            <a:avLst/>
            <a:gdLst>
              <a:gd name="connsiteX0" fmla="*/ 0 w 390614"/>
              <a:gd name="connsiteY0" fmla="*/ 0 h 390614"/>
              <a:gd name="connsiteX1" fmla="*/ 390614 w 390614"/>
              <a:gd name="connsiteY1" fmla="*/ 0 h 390614"/>
              <a:gd name="connsiteX2" fmla="*/ 390614 w 390614"/>
              <a:gd name="connsiteY2" fmla="*/ 390614 h 390614"/>
              <a:gd name="connsiteX3" fmla="*/ 0 w 390614"/>
              <a:gd name="connsiteY3" fmla="*/ 390614 h 390614"/>
              <a:gd name="connsiteX4" fmla="*/ 0 w 390614"/>
              <a:gd name="connsiteY4" fmla="*/ 0 h 39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614" h="390614" fill="none" extrusionOk="0">
                <a:moveTo>
                  <a:pt x="0" y="0"/>
                </a:moveTo>
                <a:cubicBezTo>
                  <a:pt x="158414" y="-9612"/>
                  <a:pt x="258866" y="39439"/>
                  <a:pt x="390614" y="0"/>
                </a:cubicBezTo>
                <a:cubicBezTo>
                  <a:pt x="430707" y="104021"/>
                  <a:pt x="365138" y="272921"/>
                  <a:pt x="390614" y="390614"/>
                </a:cubicBezTo>
                <a:cubicBezTo>
                  <a:pt x="261716" y="436883"/>
                  <a:pt x="99994" y="373613"/>
                  <a:pt x="0" y="390614"/>
                </a:cubicBezTo>
                <a:cubicBezTo>
                  <a:pt x="-952" y="294471"/>
                  <a:pt x="44424" y="102614"/>
                  <a:pt x="0" y="0"/>
                </a:cubicBezTo>
                <a:close/>
              </a:path>
              <a:path w="390614" h="390614" stroke="0" extrusionOk="0">
                <a:moveTo>
                  <a:pt x="0" y="0"/>
                </a:moveTo>
                <a:cubicBezTo>
                  <a:pt x="100355" y="-17449"/>
                  <a:pt x="223187" y="17114"/>
                  <a:pt x="390614" y="0"/>
                </a:cubicBezTo>
                <a:cubicBezTo>
                  <a:pt x="425690" y="138915"/>
                  <a:pt x="376066" y="300683"/>
                  <a:pt x="390614" y="390614"/>
                </a:cubicBezTo>
                <a:cubicBezTo>
                  <a:pt x="223966" y="436202"/>
                  <a:pt x="173320" y="382432"/>
                  <a:pt x="0" y="390614"/>
                </a:cubicBezTo>
                <a:cubicBezTo>
                  <a:pt x="-30601" y="291525"/>
                  <a:pt x="20631" y="19436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537690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26151C-D984-6979-0E0A-83F120A280DD}"/>
              </a:ext>
            </a:extLst>
          </p:cNvPr>
          <p:cNvSpPr/>
          <p:nvPr/>
        </p:nvSpPr>
        <p:spPr>
          <a:xfrm>
            <a:off x="13182979" y="10226102"/>
            <a:ext cx="390614" cy="390614"/>
          </a:xfrm>
          <a:custGeom>
            <a:avLst/>
            <a:gdLst>
              <a:gd name="connsiteX0" fmla="*/ 0 w 390614"/>
              <a:gd name="connsiteY0" fmla="*/ 0 h 390614"/>
              <a:gd name="connsiteX1" fmla="*/ 390614 w 390614"/>
              <a:gd name="connsiteY1" fmla="*/ 0 h 390614"/>
              <a:gd name="connsiteX2" fmla="*/ 390614 w 390614"/>
              <a:gd name="connsiteY2" fmla="*/ 390614 h 390614"/>
              <a:gd name="connsiteX3" fmla="*/ 0 w 390614"/>
              <a:gd name="connsiteY3" fmla="*/ 390614 h 390614"/>
              <a:gd name="connsiteX4" fmla="*/ 0 w 390614"/>
              <a:gd name="connsiteY4" fmla="*/ 0 h 39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614" h="390614" fill="none" extrusionOk="0">
                <a:moveTo>
                  <a:pt x="0" y="0"/>
                </a:moveTo>
                <a:cubicBezTo>
                  <a:pt x="158414" y="9919"/>
                  <a:pt x="258866" y="-3529"/>
                  <a:pt x="390614" y="0"/>
                </a:cubicBezTo>
                <a:cubicBezTo>
                  <a:pt x="372115" y="104021"/>
                  <a:pt x="400293" y="272921"/>
                  <a:pt x="390614" y="390614"/>
                </a:cubicBezTo>
                <a:cubicBezTo>
                  <a:pt x="261716" y="386103"/>
                  <a:pt x="99994" y="393144"/>
                  <a:pt x="0" y="390614"/>
                </a:cubicBezTo>
                <a:cubicBezTo>
                  <a:pt x="2954" y="294471"/>
                  <a:pt x="17081" y="102614"/>
                  <a:pt x="0" y="0"/>
                </a:cubicBezTo>
                <a:close/>
              </a:path>
              <a:path w="390614" h="390614" stroke="0" extrusionOk="0">
                <a:moveTo>
                  <a:pt x="0" y="0"/>
                </a:moveTo>
                <a:cubicBezTo>
                  <a:pt x="100355" y="2082"/>
                  <a:pt x="223187" y="-18042"/>
                  <a:pt x="390614" y="0"/>
                </a:cubicBezTo>
                <a:cubicBezTo>
                  <a:pt x="382722" y="138915"/>
                  <a:pt x="395597" y="300683"/>
                  <a:pt x="390614" y="390614"/>
                </a:cubicBezTo>
                <a:cubicBezTo>
                  <a:pt x="223966" y="401046"/>
                  <a:pt x="173320" y="386338"/>
                  <a:pt x="0" y="390614"/>
                </a:cubicBezTo>
                <a:cubicBezTo>
                  <a:pt x="4554" y="291525"/>
                  <a:pt x="-6712" y="19436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5376900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00E908-F174-77B6-5C36-D10F7DFE592A}"/>
              </a:ext>
            </a:extLst>
          </p:cNvPr>
          <p:cNvSpPr/>
          <p:nvPr/>
        </p:nvSpPr>
        <p:spPr>
          <a:xfrm>
            <a:off x="13164038" y="11076994"/>
            <a:ext cx="390614" cy="390614"/>
          </a:xfrm>
          <a:custGeom>
            <a:avLst/>
            <a:gdLst>
              <a:gd name="connsiteX0" fmla="*/ 0 w 390614"/>
              <a:gd name="connsiteY0" fmla="*/ 0 h 390614"/>
              <a:gd name="connsiteX1" fmla="*/ 390614 w 390614"/>
              <a:gd name="connsiteY1" fmla="*/ 0 h 390614"/>
              <a:gd name="connsiteX2" fmla="*/ 390614 w 390614"/>
              <a:gd name="connsiteY2" fmla="*/ 390614 h 390614"/>
              <a:gd name="connsiteX3" fmla="*/ 0 w 390614"/>
              <a:gd name="connsiteY3" fmla="*/ 390614 h 390614"/>
              <a:gd name="connsiteX4" fmla="*/ 0 w 390614"/>
              <a:gd name="connsiteY4" fmla="*/ 0 h 39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614" h="390614" fill="none" extrusionOk="0">
                <a:moveTo>
                  <a:pt x="0" y="0"/>
                </a:moveTo>
                <a:cubicBezTo>
                  <a:pt x="158414" y="-9612"/>
                  <a:pt x="258866" y="39439"/>
                  <a:pt x="390614" y="0"/>
                </a:cubicBezTo>
                <a:cubicBezTo>
                  <a:pt x="430707" y="104021"/>
                  <a:pt x="365138" y="272921"/>
                  <a:pt x="390614" y="390614"/>
                </a:cubicBezTo>
                <a:cubicBezTo>
                  <a:pt x="261716" y="436883"/>
                  <a:pt x="99994" y="373613"/>
                  <a:pt x="0" y="390614"/>
                </a:cubicBezTo>
                <a:cubicBezTo>
                  <a:pt x="-952" y="294471"/>
                  <a:pt x="44424" y="102614"/>
                  <a:pt x="0" y="0"/>
                </a:cubicBezTo>
                <a:close/>
              </a:path>
              <a:path w="390614" h="390614" stroke="0" extrusionOk="0">
                <a:moveTo>
                  <a:pt x="0" y="0"/>
                </a:moveTo>
                <a:cubicBezTo>
                  <a:pt x="100355" y="-17449"/>
                  <a:pt x="223187" y="17114"/>
                  <a:pt x="390614" y="0"/>
                </a:cubicBezTo>
                <a:cubicBezTo>
                  <a:pt x="425690" y="138915"/>
                  <a:pt x="376066" y="300683"/>
                  <a:pt x="390614" y="390614"/>
                </a:cubicBezTo>
                <a:cubicBezTo>
                  <a:pt x="223966" y="436202"/>
                  <a:pt x="173320" y="382432"/>
                  <a:pt x="0" y="390614"/>
                </a:cubicBezTo>
                <a:cubicBezTo>
                  <a:pt x="-30601" y="291525"/>
                  <a:pt x="20631" y="19436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537690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5C49D-E796-98BC-D115-9563EBFAE36D}"/>
              </a:ext>
            </a:extLst>
          </p:cNvPr>
          <p:cNvSpPr txBox="1"/>
          <p:nvPr/>
        </p:nvSpPr>
        <p:spPr>
          <a:xfrm>
            <a:off x="13864532" y="8552951"/>
            <a:ext cx="44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Lesson 1: </a:t>
            </a:r>
            <a:r>
              <a:rPr lang="fr-BE"/>
              <a:t>Types of Investments</a:t>
            </a:r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C6C43-ECF7-7432-EE75-298D058EF201}"/>
              </a:ext>
            </a:extLst>
          </p:cNvPr>
          <p:cNvSpPr txBox="1"/>
          <p:nvPr/>
        </p:nvSpPr>
        <p:spPr>
          <a:xfrm>
            <a:off x="13864531" y="9406799"/>
            <a:ext cx="44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Lesson 2: </a:t>
            </a:r>
            <a:r>
              <a:rPr lang="fr-BE"/>
              <a:t>Risk and Return</a:t>
            </a:r>
            <a:endParaRPr lang="nl-B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12C79-23F6-0AD8-F53B-EF7C11F2216C}"/>
              </a:ext>
            </a:extLst>
          </p:cNvPr>
          <p:cNvSpPr txBox="1"/>
          <p:nvPr/>
        </p:nvSpPr>
        <p:spPr>
          <a:xfrm>
            <a:off x="13864531" y="10251484"/>
            <a:ext cx="44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Lesson 3: </a:t>
            </a:r>
            <a:r>
              <a:rPr lang="fr-BE"/>
              <a:t>Diversification</a:t>
            </a:r>
            <a:endParaRPr lang="nl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D22ED8-0705-0192-13CA-3C7723DA995B}"/>
              </a:ext>
            </a:extLst>
          </p:cNvPr>
          <p:cNvSpPr txBox="1"/>
          <p:nvPr/>
        </p:nvSpPr>
        <p:spPr>
          <a:xfrm>
            <a:off x="13844082" y="11062561"/>
            <a:ext cx="44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Lesson 4: </a:t>
            </a:r>
            <a:r>
              <a:rPr lang="fr-BE"/>
              <a:t>Investment </a:t>
            </a:r>
            <a:r>
              <a:rPr lang="fr-BE" err="1"/>
              <a:t>Strategies</a:t>
            </a:r>
            <a:endParaRPr lang="nl-B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10C1E9-EAEC-D3C0-4EA9-0B7D9528E1A3}"/>
              </a:ext>
            </a:extLst>
          </p:cNvPr>
          <p:cNvGrpSpPr/>
          <p:nvPr/>
        </p:nvGrpSpPr>
        <p:grpSpPr>
          <a:xfrm>
            <a:off x="23055457" y="8349069"/>
            <a:ext cx="199207" cy="3118539"/>
            <a:chOff x="11015945" y="1775670"/>
            <a:chExt cx="261014" cy="425339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E4C55BC-6938-FA82-8C7C-0D8B54757FDE}"/>
                </a:ext>
              </a:extLst>
            </p:cNvPr>
            <p:cNvSpPr/>
            <p:nvPr/>
          </p:nvSpPr>
          <p:spPr>
            <a:xfrm>
              <a:off x="11015945" y="1775670"/>
              <a:ext cx="261014" cy="42533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0AA900-721D-336B-D088-42C3DDBFC9CE}"/>
                </a:ext>
              </a:extLst>
            </p:cNvPr>
            <p:cNvSpPr/>
            <p:nvPr/>
          </p:nvSpPr>
          <p:spPr>
            <a:xfrm>
              <a:off x="11015945" y="1775670"/>
              <a:ext cx="261014" cy="7236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  <p:extLst>
      <p:ext uri="{BB962C8B-B14F-4D97-AF65-F5344CB8AC3E}">
        <p14:creationId xmlns:p14="http://schemas.microsoft.com/office/powerpoint/2010/main" val="3841650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9936F-79F7-2B89-41BD-09F4F6AD4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6252-D753-6380-15AE-5BC389E7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DD210-77BB-A8FA-C002-F787DA3EC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 descr="A chicken inside a barn&#10;&#10;AI-generated content may be incorrect.">
            <a:extLst>
              <a:ext uri="{FF2B5EF4-FFF2-40B4-BE49-F238E27FC236}">
                <a16:creationId xmlns:a16="http://schemas.microsoft.com/office/drawing/2014/main" id="{47D923F6-7888-7800-94D6-36C63DAFB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9787A0A-663B-1899-FA0F-A58AA3E67261}"/>
              </a:ext>
            </a:extLst>
          </p:cNvPr>
          <p:cNvGrpSpPr/>
          <p:nvPr/>
        </p:nvGrpSpPr>
        <p:grpSpPr>
          <a:xfrm>
            <a:off x="2680773" y="4353945"/>
            <a:ext cx="3155776" cy="2023494"/>
            <a:chOff x="2680773" y="4353945"/>
            <a:chExt cx="3155776" cy="2023494"/>
          </a:xfrm>
        </p:grpSpPr>
        <p:pic>
          <p:nvPicPr>
            <p:cNvPr id="7" name="Picture 6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97ADC4F9-F7E2-C7F9-99B4-5C79E9FF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4857" y="4353945"/>
              <a:ext cx="1381692" cy="1381692"/>
            </a:xfrm>
            <a:prstGeom prst="rect">
              <a:avLst/>
            </a:prstGeom>
          </p:spPr>
        </p:pic>
        <p:pic>
          <p:nvPicPr>
            <p:cNvPr id="8" name="Picture 7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5D613386-77EA-7806-2359-B46E7EB63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81696" y="4721903"/>
              <a:ext cx="1086063" cy="1086063"/>
            </a:xfrm>
            <a:prstGeom prst="rect">
              <a:avLst/>
            </a:prstGeom>
          </p:spPr>
        </p:pic>
        <p:pic>
          <p:nvPicPr>
            <p:cNvPr id="9" name="Picture 8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8E29C660-F1F9-2704-52F9-FD002108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695" y="4874077"/>
              <a:ext cx="1503362" cy="1503362"/>
            </a:xfrm>
            <a:prstGeom prst="rect">
              <a:avLst/>
            </a:prstGeom>
          </p:spPr>
        </p:pic>
        <p:pic>
          <p:nvPicPr>
            <p:cNvPr id="10" name="Picture 9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3A0E936B-E7AE-98F6-6884-E3BC27CC6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80773" y="4831590"/>
              <a:ext cx="1381692" cy="138169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D6DBD-1987-9C07-3F52-042D28408292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43D8D3B-FB3A-B732-E53E-CBA71CA05E74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3" name="Picture 12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2A1CD0B8-6D68-E064-74FF-012E175E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F93E08-426F-7B0D-7745-1D3A8257B529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AB4A0-8EE7-0F78-AB0E-631F45559E36}"/>
              </a:ext>
            </a:extLst>
          </p:cNvPr>
          <p:cNvGrpSpPr/>
          <p:nvPr/>
        </p:nvGrpSpPr>
        <p:grpSpPr>
          <a:xfrm>
            <a:off x="12192000" y="6787508"/>
            <a:ext cx="11624340" cy="5017212"/>
            <a:chOff x="12192000" y="6787508"/>
            <a:chExt cx="11624340" cy="501721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01787E8-81C2-8BFA-9586-3CA34985748E}"/>
                </a:ext>
              </a:extLst>
            </p:cNvPr>
            <p:cNvSpPr/>
            <p:nvPr/>
          </p:nvSpPr>
          <p:spPr>
            <a:xfrm>
              <a:off x="12192000" y="6858000"/>
              <a:ext cx="11624340" cy="49467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/>
                <a:t>Risk and Return</a:t>
              </a:r>
              <a:endParaRPr lang="nl-BE"/>
            </a:p>
          </p:txBody>
        </p:sp>
        <p:pic>
          <p:nvPicPr>
            <p:cNvPr id="16" name="Picture 15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F8E4F359-42A8-9E53-DBEC-931574BC6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0403" y="6787508"/>
              <a:ext cx="1681197" cy="16811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A4FEB1-5A63-C620-5BE2-EE285D049A7D}"/>
                </a:ext>
              </a:extLst>
            </p:cNvPr>
            <p:cNvSpPr txBox="1"/>
            <p:nvPr/>
          </p:nvSpPr>
          <p:spPr>
            <a:xfrm>
              <a:off x="14071600" y="7281539"/>
              <a:ext cx="23331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4400"/>
                <a:t>Lessons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E7DCFB-C6A8-A4B1-A48F-BC1E76A2A81B}"/>
                </a:ext>
              </a:extLst>
            </p:cNvPr>
            <p:cNvSpPr/>
            <p:nvPr/>
          </p:nvSpPr>
          <p:spPr>
            <a:xfrm>
              <a:off x="13046190" y="8459337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9919"/>
                    <a:pt x="258866" y="-3529"/>
                    <a:pt x="390614" y="0"/>
                  </a:cubicBezTo>
                  <a:cubicBezTo>
                    <a:pt x="372115" y="104021"/>
                    <a:pt x="400293" y="272921"/>
                    <a:pt x="390614" y="390614"/>
                  </a:cubicBezTo>
                  <a:cubicBezTo>
                    <a:pt x="261716" y="386103"/>
                    <a:pt x="99994" y="393144"/>
                    <a:pt x="0" y="390614"/>
                  </a:cubicBezTo>
                  <a:cubicBezTo>
                    <a:pt x="2954" y="294471"/>
                    <a:pt x="17081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2082"/>
                    <a:pt x="223187" y="-18042"/>
                    <a:pt x="390614" y="0"/>
                  </a:cubicBezTo>
                  <a:cubicBezTo>
                    <a:pt x="382722" y="138915"/>
                    <a:pt x="395597" y="300683"/>
                    <a:pt x="390614" y="390614"/>
                  </a:cubicBezTo>
                  <a:cubicBezTo>
                    <a:pt x="223966" y="401046"/>
                    <a:pt x="173320" y="386338"/>
                    <a:pt x="0" y="390614"/>
                  </a:cubicBezTo>
                  <a:cubicBezTo>
                    <a:pt x="4554" y="291525"/>
                    <a:pt x="-6712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3FF44C-2F07-EDF8-8B40-B68F9FFA4C77}"/>
                </a:ext>
              </a:extLst>
            </p:cNvPr>
            <p:cNvSpPr/>
            <p:nvPr/>
          </p:nvSpPr>
          <p:spPr>
            <a:xfrm>
              <a:off x="13064555" y="9318531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-9612"/>
                    <a:pt x="258866" y="39439"/>
                    <a:pt x="390614" y="0"/>
                  </a:cubicBezTo>
                  <a:cubicBezTo>
                    <a:pt x="430707" y="104021"/>
                    <a:pt x="365138" y="272921"/>
                    <a:pt x="390614" y="390614"/>
                  </a:cubicBezTo>
                  <a:cubicBezTo>
                    <a:pt x="261716" y="436883"/>
                    <a:pt x="99994" y="373613"/>
                    <a:pt x="0" y="390614"/>
                  </a:cubicBezTo>
                  <a:cubicBezTo>
                    <a:pt x="-952" y="294471"/>
                    <a:pt x="44424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-17449"/>
                    <a:pt x="223187" y="17114"/>
                    <a:pt x="390614" y="0"/>
                  </a:cubicBezTo>
                  <a:cubicBezTo>
                    <a:pt x="425690" y="138915"/>
                    <a:pt x="376066" y="300683"/>
                    <a:pt x="390614" y="390614"/>
                  </a:cubicBezTo>
                  <a:cubicBezTo>
                    <a:pt x="223966" y="436202"/>
                    <a:pt x="173320" y="382432"/>
                    <a:pt x="0" y="390614"/>
                  </a:cubicBezTo>
                  <a:cubicBezTo>
                    <a:pt x="-30601" y="291525"/>
                    <a:pt x="20631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29DFA6-65A9-8564-02C0-E67DCDD851AC}"/>
                </a:ext>
              </a:extLst>
            </p:cNvPr>
            <p:cNvSpPr/>
            <p:nvPr/>
          </p:nvSpPr>
          <p:spPr>
            <a:xfrm>
              <a:off x="13046190" y="10148475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9919"/>
                    <a:pt x="258866" y="-3529"/>
                    <a:pt x="390614" y="0"/>
                  </a:cubicBezTo>
                  <a:cubicBezTo>
                    <a:pt x="372115" y="104021"/>
                    <a:pt x="400293" y="272921"/>
                    <a:pt x="390614" y="390614"/>
                  </a:cubicBezTo>
                  <a:cubicBezTo>
                    <a:pt x="261716" y="386103"/>
                    <a:pt x="99994" y="393144"/>
                    <a:pt x="0" y="390614"/>
                  </a:cubicBezTo>
                  <a:cubicBezTo>
                    <a:pt x="2954" y="294471"/>
                    <a:pt x="17081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2082"/>
                    <a:pt x="223187" y="-18042"/>
                    <a:pt x="390614" y="0"/>
                  </a:cubicBezTo>
                  <a:cubicBezTo>
                    <a:pt x="382722" y="138915"/>
                    <a:pt x="395597" y="300683"/>
                    <a:pt x="390614" y="390614"/>
                  </a:cubicBezTo>
                  <a:cubicBezTo>
                    <a:pt x="223966" y="401046"/>
                    <a:pt x="173320" y="386338"/>
                    <a:pt x="0" y="390614"/>
                  </a:cubicBezTo>
                  <a:cubicBezTo>
                    <a:pt x="4554" y="291525"/>
                    <a:pt x="-6712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4A52E1-12B1-A1A8-938F-F9C48BD76F50}"/>
                </a:ext>
              </a:extLst>
            </p:cNvPr>
            <p:cNvSpPr/>
            <p:nvPr/>
          </p:nvSpPr>
          <p:spPr>
            <a:xfrm>
              <a:off x="13027249" y="10999367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-9612"/>
                    <a:pt x="258866" y="39439"/>
                    <a:pt x="390614" y="0"/>
                  </a:cubicBezTo>
                  <a:cubicBezTo>
                    <a:pt x="430707" y="104021"/>
                    <a:pt x="365138" y="272921"/>
                    <a:pt x="390614" y="390614"/>
                  </a:cubicBezTo>
                  <a:cubicBezTo>
                    <a:pt x="261716" y="436883"/>
                    <a:pt x="99994" y="373613"/>
                    <a:pt x="0" y="390614"/>
                  </a:cubicBezTo>
                  <a:cubicBezTo>
                    <a:pt x="-952" y="294471"/>
                    <a:pt x="44424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-17449"/>
                    <a:pt x="223187" y="17114"/>
                    <a:pt x="390614" y="0"/>
                  </a:cubicBezTo>
                  <a:cubicBezTo>
                    <a:pt x="425690" y="138915"/>
                    <a:pt x="376066" y="300683"/>
                    <a:pt x="390614" y="390614"/>
                  </a:cubicBezTo>
                  <a:cubicBezTo>
                    <a:pt x="223966" y="436202"/>
                    <a:pt x="173320" y="382432"/>
                    <a:pt x="0" y="390614"/>
                  </a:cubicBezTo>
                  <a:cubicBezTo>
                    <a:pt x="-30601" y="291525"/>
                    <a:pt x="20631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8807D-073A-27C8-4C1C-11295817F6EB}"/>
                </a:ext>
              </a:extLst>
            </p:cNvPr>
            <p:cNvSpPr txBox="1"/>
            <p:nvPr/>
          </p:nvSpPr>
          <p:spPr>
            <a:xfrm>
              <a:off x="13727743" y="8475324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1: </a:t>
              </a:r>
              <a:r>
                <a:rPr lang="fr-BE"/>
                <a:t>Types of Investments</a:t>
              </a:r>
              <a:endParaRPr lang="nl-B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D8EA3F-16A3-3F44-4C34-AE9315CE81CC}"/>
                </a:ext>
              </a:extLst>
            </p:cNvPr>
            <p:cNvSpPr txBox="1"/>
            <p:nvPr/>
          </p:nvSpPr>
          <p:spPr>
            <a:xfrm>
              <a:off x="13727742" y="9329172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2: </a:t>
              </a:r>
              <a:r>
                <a:rPr lang="fr-BE"/>
                <a:t>Risk and Return</a:t>
              </a:r>
              <a:endParaRPr lang="nl-B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828CE-C860-52BB-A8BD-837064C57C6A}"/>
                </a:ext>
              </a:extLst>
            </p:cNvPr>
            <p:cNvSpPr txBox="1"/>
            <p:nvPr/>
          </p:nvSpPr>
          <p:spPr>
            <a:xfrm>
              <a:off x="13727742" y="10173857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3: </a:t>
              </a:r>
              <a:r>
                <a:rPr lang="fr-BE"/>
                <a:t>Diversification</a:t>
              </a:r>
              <a:endParaRPr lang="nl-BE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A98DCE-C829-C860-314D-E9F8FFE5C17B}"/>
                </a:ext>
              </a:extLst>
            </p:cNvPr>
            <p:cNvSpPr txBox="1"/>
            <p:nvPr/>
          </p:nvSpPr>
          <p:spPr>
            <a:xfrm>
              <a:off x="13707293" y="10984934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4: </a:t>
              </a:r>
              <a:r>
                <a:rPr lang="fr-BE"/>
                <a:t>Investment </a:t>
              </a:r>
              <a:r>
                <a:rPr lang="fr-BE" err="1"/>
                <a:t>Strategies</a:t>
              </a:r>
              <a:endParaRPr lang="nl-BE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D6C0014-A911-04D3-86D2-1C82A9AC467C}"/>
                </a:ext>
              </a:extLst>
            </p:cNvPr>
            <p:cNvGrpSpPr/>
            <p:nvPr/>
          </p:nvGrpSpPr>
          <p:grpSpPr>
            <a:xfrm>
              <a:off x="22918668" y="8271442"/>
              <a:ext cx="199207" cy="3118539"/>
              <a:chOff x="11015945" y="1775670"/>
              <a:chExt cx="261014" cy="425339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27DB0A5-3F5A-66B6-6AC9-D9DCE11DCB74}"/>
                  </a:ext>
                </a:extLst>
              </p:cNvPr>
              <p:cNvSpPr/>
              <p:nvPr/>
            </p:nvSpPr>
            <p:spPr>
              <a:xfrm>
                <a:off x="11015945" y="1775670"/>
                <a:ext cx="261014" cy="42533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92A68258-575E-22A1-CD15-AA3CA7572F96}"/>
                  </a:ext>
                </a:extLst>
              </p:cNvPr>
              <p:cNvSpPr/>
              <p:nvPr/>
            </p:nvSpPr>
            <p:spPr>
              <a:xfrm>
                <a:off x="11015945" y="1775670"/>
                <a:ext cx="261014" cy="7236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333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-0.9776 -0.77153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80" y="-3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F5CC5-57A7-B174-746E-B2182BA03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E6A5-53A6-23E4-982D-279C0117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 descr="A chicken inside a barn&#10;&#10;AI-generated content may be incorrect.">
            <a:extLst>
              <a:ext uri="{FF2B5EF4-FFF2-40B4-BE49-F238E27FC236}">
                <a16:creationId xmlns:a16="http://schemas.microsoft.com/office/drawing/2014/main" id="{8BF9E673-FCB8-02AD-D573-41BC37BF8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285B615-FB40-2084-40B1-3610BAC6D325}"/>
              </a:ext>
            </a:extLst>
          </p:cNvPr>
          <p:cNvGrpSpPr/>
          <p:nvPr/>
        </p:nvGrpSpPr>
        <p:grpSpPr>
          <a:xfrm>
            <a:off x="2680773" y="4353945"/>
            <a:ext cx="3155776" cy="2023494"/>
            <a:chOff x="2680773" y="4353945"/>
            <a:chExt cx="3155776" cy="2023494"/>
          </a:xfrm>
        </p:grpSpPr>
        <p:pic>
          <p:nvPicPr>
            <p:cNvPr id="7" name="Picture 6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0B7FAD74-E5A8-BAB3-929D-9C3B36757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4857" y="4353945"/>
              <a:ext cx="1381692" cy="1381692"/>
            </a:xfrm>
            <a:prstGeom prst="rect">
              <a:avLst/>
            </a:prstGeom>
          </p:spPr>
        </p:pic>
        <p:pic>
          <p:nvPicPr>
            <p:cNvPr id="8" name="Picture 7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70A6DD45-FB8A-1D93-22D7-3F6AACD5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81696" y="4721903"/>
              <a:ext cx="1086063" cy="1086063"/>
            </a:xfrm>
            <a:prstGeom prst="rect">
              <a:avLst/>
            </a:prstGeom>
          </p:spPr>
        </p:pic>
        <p:pic>
          <p:nvPicPr>
            <p:cNvPr id="9" name="Picture 8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C6AB4362-98FC-2E7A-052D-D1B2E38EC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695" y="4874077"/>
              <a:ext cx="1503362" cy="1503362"/>
            </a:xfrm>
            <a:prstGeom prst="rect">
              <a:avLst/>
            </a:prstGeom>
          </p:spPr>
        </p:pic>
        <p:pic>
          <p:nvPicPr>
            <p:cNvPr id="10" name="Picture 9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C492B19B-427E-1500-70F8-BD98875D9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80773" y="4831590"/>
              <a:ext cx="1381692" cy="138169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972C5F-D52A-136F-A805-65698A23E2A9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D611583-64A9-C03E-B8BD-B01485BA9982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3" name="Picture 12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8C3EDC40-3F49-05D1-2D3B-30045EF9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F341AC-D0C2-2F9E-AC0E-40EA009BBE28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C2651B1-4639-04B0-8286-9D5D453EFB43}"/>
              </a:ext>
            </a:extLst>
          </p:cNvPr>
          <p:cNvGrpSpPr/>
          <p:nvPr/>
        </p:nvGrpSpPr>
        <p:grpSpPr>
          <a:xfrm>
            <a:off x="275480" y="1492688"/>
            <a:ext cx="11624340" cy="5017212"/>
            <a:chOff x="275480" y="1492688"/>
            <a:chExt cx="11624340" cy="501721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19BFF81-9F34-0535-D8BB-9A0CCA22BAA3}"/>
                </a:ext>
              </a:extLst>
            </p:cNvPr>
            <p:cNvSpPr/>
            <p:nvPr/>
          </p:nvSpPr>
          <p:spPr>
            <a:xfrm>
              <a:off x="275480" y="1563180"/>
              <a:ext cx="11624340" cy="49467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/>
                <a:t>Risk and Return</a:t>
              </a:r>
              <a:endParaRPr lang="nl-BE"/>
            </a:p>
          </p:txBody>
        </p:sp>
        <p:pic>
          <p:nvPicPr>
            <p:cNvPr id="16" name="Picture 15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F1D77A38-8C07-A11B-1F10-2AB65F35A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83" y="1492688"/>
              <a:ext cx="1681197" cy="16811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FE3879-13DA-C522-0CE7-98B45A235FEA}"/>
                </a:ext>
              </a:extLst>
            </p:cNvPr>
            <p:cNvSpPr txBox="1"/>
            <p:nvPr/>
          </p:nvSpPr>
          <p:spPr>
            <a:xfrm>
              <a:off x="2155080" y="1986719"/>
              <a:ext cx="23331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4400"/>
                <a:t>Lessons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D5C1D3-D710-6F1B-8CFC-79D3E5CC72CE}"/>
                </a:ext>
              </a:extLst>
            </p:cNvPr>
            <p:cNvSpPr/>
            <p:nvPr/>
          </p:nvSpPr>
          <p:spPr>
            <a:xfrm>
              <a:off x="1129670" y="3164517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9919"/>
                    <a:pt x="258866" y="-3529"/>
                    <a:pt x="390614" y="0"/>
                  </a:cubicBezTo>
                  <a:cubicBezTo>
                    <a:pt x="372115" y="104021"/>
                    <a:pt x="400293" y="272921"/>
                    <a:pt x="390614" y="390614"/>
                  </a:cubicBezTo>
                  <a:cubicBezTo>
                    <a:pt x="261716" y="386103"/>
                    <a:pt x="99994" y="393144"/>
                    <a:pt x="0" y="390614"/>
                  </a:cubicBezTo>
                  <a:cubicBezTo>
                    <a:pt x="2954" y="294471"/>
                    <a:pt x="17081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2082"/>
                    <a:pt x="223187" y="-18042"/>
                    <a:pt x="390614" y="0"/>
                  </a:cubicBezTo>
                  <a:cubicBezTo>
                    <a:pt x="382722" y="138915"/>
                    <a:pt x="395597" y="300683"/>
                    <a:pt x="390614" y="390614"/>
                  </a:cubicBezTo>
                  <a:cubicBezTo>
                    <a:pt x="223966" y="401046"/>
                    <a:pt x="173320" y="386338"/>
                    <a:pt x="0" y="390614"/>
                  </a:cubicBezTo>
                  <a:cubicBezTo>
                    <a:pt x="4554" y="291525"/>
                    <a:pt x="-6712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D04C41-D9E6-DB66-4D24-F25CCA309BA3}"/>
                </a:ext>
              </a:extLst>
            </p:cNvPr>
            <p:cNvSpPr/>
            <p:nvPr/>
          </p:nvSpPr>
          <p:spPr>
            <a:xfrm>
              <a:off x="1148035" y="4023711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-9612"/>
                    <a:pt x="258866" y="39439"/>
                    <a:pt x="390614" y="0"/>
                  </a:cubicBezTo>
                  <a:cubicBezTo>
                    <a:pt x="430707" y="104021"/>
                    <a:pt x="365138" y="272921"/>
                    <a:pt x="390614" y="390614"/>
                  </a:cubicBezTo>
                  <a:cubicBezTo>
                    <a:pt x="261716" y="436883"/>
                    <a:pt x="99994" y="373613"/>
                    <a:pt x="0" y="390614"/>
                  </a:cubicBezTo>
                  <a:cubicBezTo>
                    <a:pt x="-952" y="294471"/>
                    <a:pt x="44424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-17449"/>
                    <a:pt x="223187" y="17114"/>
                    <a:pt x="390614" y="0"/>
                  </a:cubicBezTo>
                  <a:cubicBezTo>
                    <a:pt x="425690" y="138915"/>
                    <a:pt x="376066" y="300683"/>
                    <a:pt x="390614" y="390614"/>
                  </a:cubicBezTo>
                  <a:cubicBezTo>
                    <a:pt x="223966" y="436202"/>
                    <a:pt x="173320" y="382432"/>
                    <a:pt x="0" y="390614"/>
                  </a:cubicBezTo>
                  <a:cubicBezTo>
                    <a:pt x="-30601" y="291525"/>
                    <a:pt x="20631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0135DC-FAAC-2C2F-387C-B7B273EF3AD2}"/>
                </a:ext>
              </a:extLst>
            </p:cNvPr>
            <p:cNvSpPr/>
            <p:nvPr/>
          </p:nvSpPr>
          <p:spPr>
            <a:xfrm>
              <a:off x="1129670" y="4853655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9919"/>
                    <a:pt x="258866" y="-3529"/>
                    <a:pt x="390614" y="0"/>
                  </a:cubicBezTo>
                  <a:cubicBezTo>
                    <a:pt x="372115" y="104021"/>
                    <a:pt x="400293" y="272921"/>
                    <a:pt x="390614" y="390614"/>
                  </a:cubicBezTo>
                  <a:cubicBezTo>
                    <a:pt x="261716" y="386103"/>
                    <a:pt x="99994" y="393144"/>
                    <a:pt x="0" y="390614"/>
                  </a:cubicBezTo>
                  <a:cubicBezTo>
                    <a:pt x="2954" y="294471"/>
                    <a:pt x="17081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2082"/>
                    <a:pt x="223187" y="-18042"/>
                    <a:pt x="390614" y="0"/>
                  </a:cubicBezTo>
                  <a:cubicBezTo>
                    <a:pt x="382722" y="138915"/>
                    <a:pt x="395597" y="300683"/>
                    <a:pt x="390614" y="390614"/>
                  </a:cubicBezTo>
                  <a:cubicBezTo>
                    <a:pt x="223966" y="401046"/>
                    <a:pt x="173320" y="386338"/>
                    <a:pt x="0" y="390614"/>
                  </a:cubicBezTo>
                  <a:cubicBezTo>
                    <a:pt x="4554" y="291525"/>
                    <a:pt x="-6712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040D98-41C9-0650-2DF0-B5B19302EDA8}"/>
                </a:ext>
              </a:extLst>
            </p:cNvPr>
            <p:cNvSpPr/>
            <p:nvPr/>
          </p:nvSpPr>
          <p:spPr>
            <a:xfrm>
              <a:off x="1110729" y="5704547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-9612"/>
                    <a:pt x="258866" y="39439"/>
                    <a:pt x="390614" y="0"/>
                  </a:cubicBezTo>
                  <a:cubicBezTo>
                    <a:pt x="430707" y="104021"/>
                    <a:pt x="365138" y="272921"/>
                    <a:pt x="390614" y="390614"/>
                  </a:cubicBezTo>
                  <a:cubicBezTo>
                    <a:pt x="261716" y="436883"/>
                    <a:pt x="99994" y="373613"/>
                    <a:pt x="0" y="390614"/>
                  </a:cubicBezTo>
                  <a:cubicBezTo>
                    <a:pt x="-952" y="294471"/>
                    <a:pt x="44424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-17449"/>
                    <a:pt x="223187" y="17114"/>
                    <a:pt x="390614" y="0"/>
                  </a:cubicBezTo>
                  <a:cubicBezTo>
                    <a:pt x="425690" y="138915"/>
                    <a:pt x="376066" y="300683"/>
                    <a:pt x="390614" y="390614"/>
                  </a:cubicBezTo>
                  <a:cubicBezTo>
                    <a:pt x="223966" y="436202"/>
                    <a:pt x="173320" y="382432"/>
                    <a:pt x="0" y="390614"/>
                  </a:cubicBezTo>
                  <a:cubicBezTo>
                    <a:pt x="-30601" y="291525"/>
                    <a:pt x="20631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9093AB-07B6-4A68-4D8B-F3454B98578C}"/>
                </a:ext>
              </a:extLst>
            </p:cNvPr>
            <p:cNvSpPr txBox="1"/>
            <p:nvPr/>
          </p:nvSpPr>
          <p:spPr>
            <a:xfrm>
              <a:off x="1811223" y="3180504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1: </a:t>
              </a:r>
              <a:r>
                <a:rPr lang="fr-BE"/>
                <a:t>Types of Investments</a:t>
              </a:r>
              <a:endParaRPr lang="nl-B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5F5996-7423-5D1E-A3A4-9DC72CB2003C}"/>
                </a:ext>
              </a:extLst>
            </p:cNvPr>
            <p:cNvSpPr txBox="1"/>
            <p:nvPr/>
          </p:nvSpPr>
          <p:spPr>
            <a:xfrm>
              <a:off x="1811222" y="4034352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2: </a:t>
              </a:r>
              <a:r>
                <a:rPr lang="fr-BE"/>
                <a:t>Risk and Return</a:t>
              </a:r>
              <a:endParaRPr lang="nl-B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CC895C-F0A8-4E18-50C7-A644333413CD}"/>
                </a:ext>
              </a:extLst>
            </p:cNvPr>
            <p:cNvSpPr txBox="1"/>
            <p:nvPr/>
          </p:nvSpPr>
          <p:spPr>
            <a:xfrm>
              <a:off x="1811222" y="4879037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3: </a:t>
              </a:r>
              <a:r>
                <a:rPr lang="fr-BE"/>
                <a:t>Diversification</a:t>
              </a:r>
              <a:endParaRPr lang="nl-BE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1F26CD-A95B-4308-1704-384C196BE43A}"/>
                </a:ext>
              </a:extLst>
            </p:cNvPr>
            <p:cNvSpPr txBox="1"/>
            <p:nvPr/>
          </p:nvSpPr>
          <p:spPr>
            <a:xfrm>
              <a:off x="1790773" y="5690114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4: </a:t>
              </a:r>
              <a:r>
                <a:rPr lang="fr-BE"/>
                <a:t>Investment </a:t>
              </a:r>
              <a:r>
                <a:rPr lang="fr-BE" err="1"/>
                <a:t>Strategies</a:t>
              </a:r>
              <a:endParaRPr lang="nl-BE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D6E0CC2-61EB-7BF4-4322-979939D52926}"/>
                </a:ext>
              </a:extLst>
            </p:cNvPr>
            <p:cNvGrpSpPr/>
            <p:nvPr/>
          </p:nvGrpSpPr>
          <p:grpSpPr>
            <a:xfrm>
              <a:off x="11002148" y="2976622"/>
              <a:ext cx="199207" cy="3118539"/>
              <a:chOff x="11015945" y="1775670"/>
              <a:chExt cx="261014" cy="425339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0121556A-13BB-6C16-7A1B-2E876BA01F13}"/>
                  </a:ext>
                </a:extLst>
              </p:cNvPr>
              <p:cNvSpPr/>
              <p:nvPr/>
            </p:nvSpPr>
            <p:spPr>
              <a:xfrm>
                <a:off x="11015945" y="1775670"/>
                <a:ext cx="261014" cy="42533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620E45C-0ACA-213D-182F-628A06E24EC7}"/>
                  </a:ext>
                </a:extLst>
              </p:cNvPr>
              <p:cNvSpPr/>
              <p:nvPr/>
            </p:nvSpPr>
            <p:spPr>
              <a:xfrm>
                <a:off x="11015945" y="1775670"/>
                <a:ext cx="261014" cy="7236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pic>
        <p:nvPicPr>
          <p:cNvPr id="30" name="Content Placeholder 29" descr="Checkmark with solid fill">
            <a:extLst>
              <a:ext uri="{FF2B5EF4-FFF2-40B4-BE49-F238E27FC236}">
                <a16:creationId xmlns:a16="http://schemas.microsoft.com/office/drawing/2014/main" id="{2CC4318C-52D0-34A3-889D-F01E4108A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5155" y="3058944"/>
            <a:ext cx="484314" cy="484314"/>
          </a:xfrm>
        </p:spPr>
      </p:pic>
    </p:spTree>
    <p:extLst>
      <p:ext uri="{BB962C8B-B14F-4D97-AF65-F5344CB8AC3E}">
        <p14:creationId xmlns:p14="http://schemas.microsoft.com/office/powerpoint/2010/main" val="285291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6DA97-072E-B969-62E0-3DF0D4704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9364-4BC5-9544-1EA2-995CA20C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 descr="A chicken inside a barn&#10;&#10;AI-generated content may be incorrect.">
            <a:extLst>
              <a:ext uri="{FF2B5EF4-FFF2-40B4-BE49-F238E27FC236}">
                <a16:creationId xmlns:a16="http://schemas.microsoft.com/office/drawing/2014/main" id="{E1CF46AE-B5E2-D379-FA80-DD9D04E89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D708160-7B46-681A-937A-FA08521D4486}"/>
              </a:ext>
            </a:extLst>
          </p:cNvPr>
          <p:cNvGrpSpPr/>
          <p:nvPr/>
        </p:nvGrpSpPr>
        <p:grpSpPr>
          <a:xfrm>
            <a:off x="2680773" y="4353945"/>
            <a:ext cx="3155776" cy="2023494"/>
            <a:chOff x="2680773" y="4353945"/>
            <a:chExt cx="3155776" cy="2023494"/>
          </a:xfrm>
        </p:grpSpPr>
        <p:pic>
          <p:nvPicPr>
            <p:cNvPr id="7" name="Picture 6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493E1BD7-EAE9-0B8C-6380-1D8F63657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4857" y="4353945"/>
              <a:ext cx="1381692" cy="1381692"/>
            </a:xfrm>
            <a:prstGeom prst="rect">
              <a:avLst/>
            </a:prstGeom>
          </p:spPr>
        </p:pic>
        <p:pic>
          <p:nvPicPr>
            <p:cNvPr id="8" name="Picture 7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2005E2DF-2D95-DF8E-7B20-1969AC452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81696" y="4721903"/>
              <a:ext cx="1086063" cy="1086063"/>
            </a:xfrm>
            <a:prstGeom prst="rect">
              <a:avLst/>
            </a:prstGeom>
          </p:spPr>
        </p:pic>
        <p:pic>
          <p:nvPicPr>
            <p:cNvPr id="9" name="Picture 8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BBB0875C-0647-91F5-8E65-95ACA169E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695" y="4874077"/>
              <a:ext cx="1503362" cy="1503362"/>
            </a:xfrm>
            <a:prstGeom prst="rect">
              <a:avLst/>
            </a:prstGeom>
          </p:spPr>
        </p:pic>
        <p:pic>
          <p:nvPicPr>
            <p:cNvPr id="10" name="Picture 9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C26DB843-9F87-EECE-48E1-913A1F99E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80773" y="4831590"/>
              <a:ext cx="1381692" cy="138169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B97C28-1DE2-13AE-EDD5-3D4D7C051FA0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01DEB02-01AD-3242-13CC-A673A66A88B3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3" name="Picture 12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8F2D7203-9B93-16D8-0E8D-218087050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DE444F-6F48-57C4-D37D-4B7CC2F384FB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pic>
        <p:nvPicPr>
          <p:cNvPr id="30" name="Content Placeholder 29" descr="A blue book with a white bookmark&#10;&#10;AI-generated content may be incorrect.">
            <a:extLst>
              <a:ext uri="{FF2B5EF4-FFF2-40B4-BE49-F238E27FC236}">
                <a16:creationId xmlns:a16="http://schemas.microsoft.com/office/drawing/2014/main" id="{BEA6868F-C04A-E1FD-F3F9-9D747E515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43" y="3383280"/>
            <a:ext cx="543945" cy="657191"/>
          </a:xfrm>
        </p:spPr>
      </p:pic>
      <p:grpSp>
        <p:nvGrpSpPr>
          <p:cNvPr id="31" name="Group 30" hidden="1">
            <a:extLst>
              <a:ext uri="{FF2B5EF4-FFF2-40B4-BE49-F238E27FC236}">
                <a16:creationId xmlns:a16="http://schemas.microsoft.com/office/drawing/2014/main" id="{157F5A02-2DF1-817E-EACE-7B545651315C}"/>
              </a:ext>
            </a:extLst>
          </p:cNvPr>
          <p:cNvGrpSpPr/>
          <p:nvPr/>
        </p:nvGrpSpPr>
        <p:grpSpPr>
          <a:xfrm>
            <a:off x="12192000" y="6840415"/>
            <a:ext cx="11624340" cy="5017212"/>
            <a:chOff x="12192000" y="6787508"/>
            <a:chExt cx="11624340" cy="5017212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DC07FEA-053B-E127-0498-23EF3BD01E8C}"/>
                </a:ext>
              </a:extLst>
            </p:cNvPr>
            <p:cNvSpPr/>
            <p:nvPr/>
          </p:nvSpPr>
          <p:spPr>
            <a:xfrm>
              <a:off x="12192000" y="6858000"/>
              <a:ext cx="11624340" cy="49467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/>
                <a:t>Risk and Return</a:t>
              </a:r>
              <a:endParaRPr lang="nl-BE"/>
            </a:p>
          </p:txBody>
        </p:sp>
        <p:pic>
          <p:nvPicPr>
            <p:cNvPr id="33" name="Picture 32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AED7680E-E2CA-716B-994A-2FCC302D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0403" y="6787508"/>
              <a:ext cx="1681197" cy="168119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1B6B24-C3AB-1025-C998-07A7BE21896B}"/>
                </a:ext>
              </a:extLst>
            </p:cNvPr>
            <p:cNvSpPr txBox="1"/>
            <p:nvPr/>
          </p:nvSpPr>
          <p:spPr>
            <a:xfrm>
              <a:off x="14071600" y="7281539"/>
              <a:ext cx="23331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4400"/>
                <a:t>Lessons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574C30-11ED-6252-FC87-546BCF1A52B1}"/>
                </a:ext>
              </a:extLst>
            </p:cNvPr>
            <p:cNvSpPr/>
            <p:nvPr/>
          </p:nvSpPr>
          <p:spPr>
            <a:xfrm>
              <a:off x="13046190" y="8459337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9919"/>
                    <a:pt x="258866" y="-3529"/>
                    <a:pt x="390614" y="0"/>
                  </a:cubicBezTo>
                  <a:cubicBezTo>
                    <a:pt x="372115" y="104021"/>
                    <a:pt x="400293" y="272921"/>
                    <a:pt x="390614" y="390614"/>
                  </a:cubicBezTo>
                  <a:cubicBezTo>
                    <a:pt x="261716" y="386103"/>
                    <a:pt x="99994" y="393144"/>
                    <a:pt x="0" y="390614"/>
                  </a:cubicBezTo>
                  <a:cubicBezTo>
                    <a:pt x="2954" y="294471"/>
                    <a:pt x="17081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2082"/>
                    <a:pt x="223187" y="-18042"/>
                    <a:pt x="390614" y="0"/>
                  </a:cubicBezTo>
                  <a:cubicBezTo>
                    <a:pt x="382722" y="138915"/>
                    <a:pt x="395597" y="300683"/>
                    <a:pt x="390614" y="390614"/>
                  </a:cubicBezTo>
                  <a:cubicBezTo>
                    <a:pt x="223966" y="401046"/>
                    <a:pt x="173320" y="386338"/>
                    <a:pt x="0" y="390614"/>
                  </a:cubicBezTo>
                  <a:cubicBezTo>
                    <a:pt x="4554" y="291525"/>
                    <a:pt x="-6712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FE4E37-B320-9ABE-374F-8B8419408A37}"/>
                </a:ext>
              </a:extLst>
            </p:cNvPr>
            <p:cNvSpPr/>
            <p:nvPr/>
          </p:nvSpPr>
          <p:spPr>
            <a:xfrm>
              <a:off x="13064555" y="9318531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-9612"/>
                    <a:pt x="258866" y="39439"/>
                    <a:pt x="390614" y="0"/>
                  </a:cubicBezTo>
                  <a:cubicBezTo>
                    <a:pt x="430707" y="104021"/>
                    <a:pt x="365138" y="272921"/>
                    <a:pt x="390614" y="390614"/>
                  </a:cubicBezTo>
                  <a:cubicBezTo>
                    <a:pt x="261716" y="436883"/>
                    <a:pt x="99994" y="373613"/>
                    <a:pt x="0" y="390614"/>
                  </a:cubicBezTo>
                  <a:cubicBezTo>
                    <a:pt x="-952" y="294471"/>
                    <a:pt x="44424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-17449"/>
                    <a:pt x="223187" y="17114"/>
                    <a:pt x="390614" y="0"/>
                  </a:cubicBezTo>
                  <a:cubicBezTo>
                    <a:pt x="425690" y="138915"/>
                    <a:pt x="376066" y="300683"/>
                    <a:pt x="390614" y="390614"/>
                  </a:cubicBezTo>
                  <a:cubicBezTo>
                    <a:pt x="223966" y="436202"/>
                    <a:pt x="173320" y="382432"/>
                    <a:pt x="0" y="390614"/>
                  </a:cubicBezTo>
                  <a:cubicBezTo>
                    <a:pt x="-30601" y="291525"/>
                    <a:pt x="20631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07FC43-8DB4-782C-7861-BBDBDAEFB540}"/>
                </a:ext>
              </a:extLst>
            </p:cNvPr>
            <p:cNvSpPr/>
            <p:nvPr/>
          </p:nvSpPr>
          <p:spPr>
            <a:xfrm>
              <a:off x="13046190" y="10148475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9919"/>
                    <a:pt x="258866" y="-3529"/>
                    <a:pt x="390614" y="0"/>
                  </a:cubicBezTo>
                  <a:cubicBezTo>
                    <a:pt x="372115" y="104021"/>
                    <a:pt x="400293" y="272921"/>
                    <a:pt x="390614" y="390614"/>
                  </a:cubicBezTo>
                  <a:cubicBezTo>
                    <a:pt x="261716" y="386103"/>
                    <a:pt x="99994" y="393144"/>
                    <a:pt x="0" y="390614"/>
                  </a:cubicBezTo>
                  <a:cubicBezTo>
                    <a:pt x="2954" y="294471"/>
                    <a:pt x="17081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2082"/>
                    <a:pt x="223187" y="-18042"/>
                    <a:pt x="390614" y="0"/>
                  </a:cubicBezTo>
                  <a:cubicBezTo>
                    <a:pt x="382722" y="138915"/>
                    <a:pt x="395597" y="300683"/>
                    <a:pt x="390614" y="390614"/>
                  </a:cubicBezTo>
                  <a:cubicBezTo>
                    <a:pt x="223966" y="401046"/>
                    <a:pt x="173320" y="386338"/>
                    <a:pt x="0" y="390614"/>
                  </a:cubicBezTo>
                  <a:cubicBezTo>
                    <a:pt x="4554" y="291525"/>
                    <a:pt x="-6712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2B4F3E9-309B-3627-BA7C-0F789BD051EF}"/>
                </a:ext>
              </a:extLst>
            </p:cNvPr>
            <p:cNvSpPr/>
            <p:nvPr/>
          </p:nvSpPr>
          <p:spPr>
            <a:xfrm>
              <a:off x="13027249" y="10999367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-9612"/>
                    <a:pt x="258866" y="39439"/>
                    <a:pt x="390614" y="0"/>
                  </a:cubicBezTo>
                  <a:cubicBezTo>
                    <a:pt x="430707" y="104021"/>
                    <a:pt x="365138" y="272921"/>
                    <a:pt x="390614" y="390614"/>
                  </a:cubicBezTo>
                  <a:cubicBezTo>
                    <a:pt x="261716" y="436883"/>
                    <a:pt x="99994" y="373613"/>
                    <a:pt x="0" y="390614"/>
                  </a:cubicBezTo>
                  <a:cubicBezTo>
                    <a:pt x="-952" y="294471"/>
                    <a:pt x="44424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-17449"/>
                    <a:pt x="223187" y="17114"/>
                    <a:pt x="390614" y="0"/>
                  </a:cubicBezTo>
                  <a:cubicBezTo>
                    <a:pt x="425690" y="138915"/>
                    <a:pt x="376066" y="300683"/>
                    <a:pt x="390614" y="390614"/>
                  </a:cubicBezTo>
                  <a:cubicBezTo>
                    <a:pt x="223966" y="436202"/>
                    <a:pt x="173320" y="382432"/>
                    <a:pt x="0" y="390614"/>
                  </a:cubicBezTo>
                  <a:cubicBezTo>
                    <a:pt x="-30601" y="291525"/>
                    <a:pt x="20631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BDA75C-755F-FC01-128C-174BE5B55041}"/>
                </a:ext>
              </a:extLst>
            </p:cNvPr>
            <p:cNvSpPr txBox="1"/>
            <p:nvPr/>
          </p:nvSpPr>
          <p:spPr>
            <a:xfrm>
              <a:off x="13727743" y="8475324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1: </a:t>
              </a:r>
              <a:r>
                <a:rPr lang="fr-BE"/>
                <a:t>Types of Investments</a:t>
              </a:r>
              <a:endParaRPr lang="nl-BE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B99D7E-D610-93E8-F219-5EE64E5141E6}"/>
                </a:ext>
              </a:extLst>
            </p:cNvPr>
            <p:cNvSpPr txBox="1"/>
            <p:nvPr/>
          </p:nvSpPr>
          <p:spPr>
            <a:xfrm>
              <a:off x="13727742" y="9329172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2: </a:t>
              </a:r>
              <a:r>
                <a:rPr lang="fr-BE"/>
                <a:t>Risk and Return</a:t>
              </a:r>
              <a:endParaRPr lang="nl-BE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105189-E2EF-4AB8-0C1E-A957192E405C}"/>
                </a:ext>
              </a:extLst>
            </p:cNvPr>
            <p:cNvSpPr txBox="1"/>
            <p:nvPr/>
          </p:nvSpPr>
          <p:spPr>
            <a:xfrm>
              <a:off x="13727742" y="10173857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3: </a:t>
              </a:r>
              <a:r>
                <a:rPr lang="fr-BE"/>
                <a:t>Diversification</a:t>
              </a:r>
              <a:endParaRPr lang="nl-BE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52B06B-B83E-D99C-1852-95E6B33A70B1}"/>
                </a:ext>
              </a:extLst>
            </p:cNvPr>
            <p:cNvSpPr txBox="1"/>
            <p:nvPr/>
          </p:nvSpPr>
          <p:spPr>
            <a:xfrm>
              <a:off x="13707293" y="10984934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4: </a:t>
              </a:r>
              <a:r>
                <a:rPr lang="fr-BE"/>
                <a:t>Investment </a:t>
              </a:r>
              <a:r>
                <a:rPr lang="fr-BE" err="1"/>
                <a:t>Strategies</a:t>
              </a:r>
              <a:endParaRPr lang="nl-BE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9ECD0DA-BF8B-CACC-2440-AC8259C679A7}"/>
                </a:ext>
              </a:extLst>
            </p:cNvPr>
            <p:cNvGrpSpPr/>
            <p:nvPr/>
          </p:nvGrpSpPr>
          <p:grpSpPr>
            <a:xfrm>
              <a:off x="22918668" y="8271442"/>
              <a:ext cx="199207" cy="3118539"/>
              <a:chOff x="11015945" y="1775670"/>
              <a:chExt cx="261014" cy="4253394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A8DAD816-9CDF-CB8B-EAE6-CAA1E0F92012}"/>
                  </a:ext>
                </a:extLst>
              </p:cNvPr>
              <p:cNvSpPr/>
              <p:nvPr/>
            </p:nvSpPr>
            <p:spPr>
              <a:xfrm>
                <a:off x="11015945" y="1775670"/>
                <a:ext cx="261014" cy="42533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B66C301-372F-94BA-60E0-4D35B9982DD6}"/>
                  </a:ext>
                </a:extLst>
              </p:cNvPr>
              <p:cNvSpPr/>
              <p:nvPr/>
            </p:nvSpPr>
            <p:spPr>
              <a:xfrm>
                <a:off x="11015945" y="1775670"/>
                <a:ext cx="261014" cy="7236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7DD01A-2D20-4E79-1B38-65D3737488B7}"/>
              </a:ext>
            </a:extLst>
          </p:cNvPr>
          <p:cNvGrpSpPr/>
          <p:nvPr/>
        </p:nvGrpSpPr>
        <p:grpSpPr>
          <a:xfrm>
            <a:off x="12383578" y="6910907"/>
            <a:ext cx="11624340" cy="5017212"/>
            <a:chOff x="275480" y="1492688"/>
            <a:chExt cx="11624340" cy="5017212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8A9E13A-94AD-9923-83B8-83E0670EF62A}"/>
                </a:ext>
              </a:extLst>
            </p:cNvPr>
            <p:cNvSpPr/>
            <p:nvPr/>
          </p:nvSpPr>
          <p:spPr>
            <a:xfrm>
              <a:off x="275480" y="1563180"/>
              <a:ext cx="11624340" cy="49467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/>
                <a:t>Risk and Return</a:t>
              </a:r>
              <a:endParaRPr lang="nl-BE"/>
            </a:p>
          </p:txBody>
        </p:sp>
        <p:pic>
          <p:nvPicPr>
            <p:cNvPr id="51" name="Picture 50" descr="A stack of books with open pages&#10;&#10;AI-generated content may be incorrect.">
              <a:extLst>
                <a:ext uri="{FF2B5EF4-FFF2-40B4-BE49-F238E27FC236}">
                  <a16:creationId xmlns:a16="http://schemas.microsoft.com/office/drawing/2014/main" id="{64A21DB6-565A-6C34-E3AE-69C16A141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83" y="1492688"/>
              <a:ext cx="1681197" cy="16811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F09840-D797-1299-52DE-7F28C4926272}"/>
                </a:ext>
              </a:extLst>
            </p:cNvPr>
            <p:cNvSpPr txBox="1"/>
            <p:nvPr/>
          </p:nvSpPr>
          <p:spPr>
            <a:xfrm>
              <a:off x="2155080" y="1986719"/>
              <a:ext cx="23331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4400"/>
                <a:t>Lessons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041C891-A923-A606-A546-94246C49E12D}"/>
                </a:ext>
              </a:extLst>
            </p:cNvPr>
            <p:cNvSpPr/>
            <p:nvPr/>
          </p:nvSpPr>
          <p:spPr>
            <a:xfrm>
              <a:off x="1129670" y="3164517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9919"/>
                    <a:pt x="258866" y="-3529"/>
                    <a:pt x="390614" y="0"/>
                  </a:cubicBezTo>
                  <a:cubicBezTo>
                    <a:pt x="372115" y="104021"/>
                    <a:pt x="400293" y="272921"/>
                    <a:pt x="390614" y="390614"/>
                  </a:cubicBezTo>
                  <a:cubicBezTo>
                    <a:pt x="261716" y="386103"/>
                    <a:pt x="99994" y="393144"/>
                    <a:pt x="0" y="390614"/>
                  </a:cubicBezTo>
                  <a:cubicBezTo>
                    <a:pt x="2954" y="294471"/>
                    <a:pt x="17081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2082"/>
                    <a:pt x="223187" y="-18042"/>
                    <a:pt x="390614" y="0"/>
                  </a:cubicBezTo>
                  <a:cubicBezTo>
                    <a:pt x="382722" y="138915"/>
                    <a:pt x="395597" y="300683"/>
                    <a:pt x="390614" y="390614"/>
                  </a:cubicBezTo>
                  <a:cubicBezTo>
                    <a:pt x="223966" y="401046"/>
                    <a:pt x="173320" y="386338"/>
                    <a:pt x="0" y="390614"/>
                  </a:cubicBezTo>
                  <a:cubicBezTo>
                    <a:pt x="4554" y="291525"/>
                    <a:pt x="-6712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3645A54-7EF8-2D18-A8F0-C0123AF6C616}"/>
                </a:ext>
              </a:extLst>
            </p:cNvPr>
            <p:cNvSpPr/>
            <p:nvPr/>
          </p:nvSpPr>
          <p:spPr>
            <a:xfrm>
              <a:off x="1148035" y="4023711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-9612"/>
                    <a:pt x="258866" y="39439"/>
                    <a:pt x="390614" y="0"/>
                  </a:cubicBezTo>
                  <a:cubicBezTo>
                    <a:pt x="430707" y="104021"/>
                    <a:pt x="365138" y="272921"/>
                    <a:pt x="390614" y="390614"/>
                  </a:cubicBezTo>
                  <a:cubicBezTo>
                    <a:pt x="261716" y="436883"/>
                    <a:pt x="99994" y="373613"/>
                    <a:pt x="0" y="390614"/>
                  </a:cubicBezTo>
                  <a:cubicBezTo>
                    <a:pt x="-952" y="294471"/>
                    <a:pt x="44424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-17449"/>
                    <a:pt x="223187" y="17114"/>
                    <a:pt x="390614" y="0"/>
                  </a:cubicBezTo>
                  <a:cubicBezTo>
                    <a:pt x="425690" y="138915"/>
                    <a:pt x="376066" y="300683"/>
                    <a:pt x="390614" y="390614"/>
                  </a:cubicBezTo>
                  <a:cubicBezTo>
                    <a:pt x="223966" y="436202"/>
                    <a:pt x="173320" y="382432"/>
                    <a:pt x="0" y="390614"/>
                  </a:cubicBezTo>
                  <a:cubicBezTo>
                    <a:pt x="-30601" y="291525"/>
                    <a:pt x="20631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E921700-24F8-F57D-DACC-38BBD663ED44}"/>
                </a:ext>
              </a:extLst>
            </p:cNvPr>
            <p:cNvSpPr/>
            <p:nvPr/>
          </p:nvSpPr>
          <p:spPr>
            <a:xfrm>
              <a:off x="1129670" y="4853655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9919"/>
                    <a:pt x="258866" y="-3529"/>
                    <a:pt x="390614" y="0"/>
                  </a:cubicBezTo>
                  <a:cubicBezTo>
                    <a:pt x="372115" y="104021"/>
                    <a:pt x="400293" y="272921"/>
                    <a:pt x="390614" y="390614"/>
                  </a:cubicBezTo>
                  <a:cubicBezTo>
                    <a:pt x="261716" y="386103"/>
                    <a:pt x="99994" y="393144"/>
                    <a:pt x="0" y="390614"/>
                  </a:cubicBezTo>
                  <a:cubicBezTo>
                    <a:pt x="2954" y="294471"/>
                    <a:pt x="17081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2082"/>
                    <a:pt x="223187" y="-18042"/>
                    <a:pt x="390614" y="0"/>
                  </a:cubicBezTo>
                  <a:cubicBezTo>
                    <a:pt x="382722" y="138915"/>
                    <a:pt x="395597" y="300683"/>
                    <a:pt x="390614" y="390614"/>
                  </a:cubicBezTo>
                  <a:cubicBezTo>
                    <a:pt x="223966" y="401046"/>
                    <a:pt x="173320" y="386338"/>
                    <a:pt x="0" y="390614"/>
                  </a:cubicBezTo>
                  <a:cubicBezTo>
                    <a:pt x="4554" y="291525"/>
                    <a:pt x="-6712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0EE1052-E928-0E29-CEB2-2783D1D917AB}"/>
                </a:ext>
              </a:extLst>
            </p:cNvPr>
            <p:cNvSpPr/>
            <p:nvPr/>
          </p:nvSpPr>
          <p:spPr>
            <a:xfrm>
              <a:off x="1110729" y="5704547"/>
              <a:ext cx="390614" cy="390614"/>
            </a:xfrm>
            <a:custGeom>
              <a:avLst/>
              <a:gdLst>
                <a:gd name="connsiteX0" fmla="*/ 0 w 390614"/>
                <a:gd name="connsiteY0" fmla="*/ 0 h 390614"/>
                <a:gd name="connsiteX1" fmla="*/ 390614 w 390614"/>
                <a:gd name="connsiteY1" fmla="*/ 0 h 390614"/>
                <a:gd name="connsiteX2" fmla="*/ 390614 w 390614"/>
                <a:gd name="connsiteY2" fmla="*/ 390614 h 390614"/>
                <a:gd name="connsiteX3" fmla="*/ 0 w 390614"/>
                <a:gd name="connsiteY3" fmla="*/ 390614 h 390614"/>
                <a:gd name="connsiteX4" fmla="*/ 0 w 390614"/>
                <a:gd name="connsiteY4" fmla="*/ 0 h 39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614" h="390614" fill="none" extrusionOk="0">
                  <a:moveTo>
                    <a:pt x="0" y="0"/>
                  </a:moveTo>
                  <a:cubicBezTo>
                    <a:pt x="158414" y="-9612"/>
                    <a:pt x="258866" y="39439"/>
                    <a:pt x="390614" y="0"/>
                  </a:cubicBezTo>
                  <a:cubicBezTo>
                    <a:pt x="430707" y="104021"/>
                    <a:pt x="365138" y="272921"/>
                    <a:pt x="390614" y="390614"/>
                  </a:cubicBezTo>
                  <a:cubicBezTo>
                    <a:pt x="261716" y="436883"/>
                    <a:pt x="99994" y="373613"/>
                    <a:pt x="0" y="390614"/>
                  </a:cubicBezTo>
                  <a:cubicBezTo>
                    <a:pt x="-952" y="294471"/>
                    <a:pt x="44424" y="102614"/>
                    <a:pt x="0" y="0"/>
                  </a:cubicBezTo>
                  <a:close/>
                </a:path>
                <a:path w="390614" h="390614" stroke="0" extrusionOk="0">
                  <a:moveTo>
                    <a:pt x="0" y="0"/>
                  </a:moveTo>
                  <a:cubicBezTo>
                    <a:pt x="100355" y="-17449"/>
                    <a:pt x="223187" y="17114"/>
                    <a:pt x="390614" y="0"/>
                  </a:cubicBezTo>
                  <a:cubicBezTo>
                    <a:pt x="425690" y="138915"/>
                    <a:pt x="376066" y="300683"/>
                    <a:pt x="390614" y="390614"/>
                  </a:cubicBezTo>
                  <a:cubicBezTo>
                    <a:pt x="223966" y="436202"/>
                    <a:pt x="173320" y="382432"/>
                    <a:pt x="0" y="390614"/>
                  </a:cubicBezTo>
                  <a:cubicBezTo>
                    <a:pt x="-30601" y="291525"/>
                    <a:pt x="20631" y="19436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5376900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EA89271-C73E-47B1-6CCB-0ECE45043C51}"/>
                </a:ext>
              </a:extLst>
            </p:cNvPr>
            <p:cNvSpPr txBox="1"/>
            <p:nvPr/>
          </p:nvSpPr>
          <p:spPr>
            <a:xfrm>
              <a:off x="1811223" y="3180504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1: </a:t>
              </a:r>
              <a:r>
                <a:rPr lang="fr-BE"/>
                <a:t>Types of Investments</a:t>
              </a:r>
              <a:endParaRPr lang="nl-BE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262459-429D-D862-2B90-C7535459A7B0}"/>
                </a:ext>
              </a:extLst>
            </p:cNvPr>
            <p:cNvSpPr txBox="1"/>
            <p:nvPr/>
          </p:nvSpPr>
          <p:spPr>
            <a:xfrm>
              <a:off x="1811222" y="4034352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2: </a:t>
              </a:r>
              <a:r>
                <a:rPr lang="fr-BE"/>
                <a:t>Risk and Return</a:t>
              </a:r>
              <a:endParaRPr lang="nl-BE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4A4FA2-45EF-814C-E86C-B685CC82A81B}"/>
                </a:ext>
              </a:extLst>
            </p:cNvPr>
            <p:cNvSpPr txBox="1"/>
            <p:nvPr/>
          </p:nvSpPr>
          <p:spPr>
            <a:xfrm>
              <a:off x="1811222" y="4879037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3: </a:t>
              </a:r>
              <a:r>
                <a:rPr lang="fr-BE"/>
                <a:t>Diversification</a:t>
              </a:r>
              <a:endParaRPr lang="nl-BE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59C7F2-5DE3-8BE7-2948-A03EEF12A8B0}"/>
                </a:ext>
              </a:extLst>
            </p:cNvPr>
            <p:cNvSpPr txBox="1"/>
            <p:nvPr/>
          </p:nvSpPr>
          <p:spPr>
            <a:xfrm>
              <a:off x="1790773" y="5690114"/>
              <a:ext cx="448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Lesson 4: </a:t>
              </a:r>
              <a:r>
                <a:rPr lang="fr-BE"/>
                <a:t>Investment </a:t>
              </a:r>
              <a:r>
                <a:rPr lang="fr-BE" err="1"/>
                <a:t>Strategies</a:t>
              </a:r>
              <a:endParaRPr lang="nl-BE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8D93A6C-161B-B8D5-7616-BBC94DEDADC7}"/>
                </a:ext>
              </a:extLst>
            </p:cNvPr>
            <p:cNvGrpSpPr/>
            <p:nvPr/>
          </p:nvGrpSpPr>
          <p:grpSpPr>
            <a:xfrm>
              <a:off x="11002148" y="2976622"/>
              <a:ext cx="199207" cy="3118539"/>
              <a:chOff x="11015945" y="1775670"/>
              <a:chExt cx="261014" cy="4253394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F7A5BEF6-D287-1E23-5318-C723B4975E94}"/>
                  </a:ext>
                </a:extLst>
              </p:cNvPr>
              <p:cNvSpPr/>
              <p:nvPr/>
            </p:nvSpPr>
            <p:spPr>
              <a:xfrm>
                <a:off x="11015945" y="1775670"/>
                <a:ext cx="261014" cy="425339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B212494-002F-98B3-2BF6-ADFF6530D9DB}"/>
                  </a:ext>
                </a:extLst>
              </p:cNvPr>
              <p:cNvSpPr/>
              <p:nvPr/>
            </p:nvSpPr>
            <p:spPr>
              <a:xfrm>
                <a:off x="11015945" y="1775670"/>
                <a:ext cx="261014" cy="72369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</p:grpSp>
      </p:grpSp>
      <p:pic>
        <p:nvPicPr>
          <p:cNvPr id="64" name="Content Placeholder 29" descr="Checkmark with solid fill">
            <a:extLst>
              <a:ext uri="{FF2B5EF4-FFF2-40B4-BE49-F238E27FC236}">
                <a16:creationId xmlns:a16="http://schemas.microsoft.com/office/drawing/2014/main" id="{D5C0A81E-4AB8-2546-8C52-E4CED88AA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03253" y="8477163"/>
            <a:ext cx="484314" cy="48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5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een background with small spots&#10;&#10;AI-generated content may be incorrect.">
            <a:extLst>
              <a:ext uri="{FF2B5EF4-FFF2-40B4-BE49-F238E27FC236}">
                <a16:creationId xmlns:a16="http://schemas.microsoft.com/office/drawing/2014/main" id="{E6221720-0A68-E700-FE5D-E55B7C5DD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6"/>
            <a:ext cx="12192000" cy="6850864"/>
          </a:xfrm>
          <a:prstGeom prst="rect">
            <a:avLst/>
          </a:prstGeom>
        </p:spPr>
      </p:pic>
      <p:pic>
        <p:nvPicPr>
          <p:cNvPr id="12" name="Picture 11" descr="A toy barn with boxes and a black background&#10;&#10;AI-generated content may be incorrect.">
            <a:extLst>
              <a:ext uri="{FF2B5EF4-FFF2-40B4-BE49-F238E27FC236}">
                <a16:creationId xmlns:a16="http://schemas.microsoft.com/office/drawing/2014/main" id="{262CBC71-AA93-CF3E-86F7-F87D51F2E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6" r="30041" b="48064"/>
          <a:stretch/>
        </p:blipFill>
        <p:spPr>
          <a:xfrm>
            <a:off x="4603766" y="1600200"/>
            <a:ext cx="3727434" cy="3385692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C6CB7451-7436-C742-A440-F739324A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8E72A9-67AD-153D-EB22-B05C90EF22E2}"/>
              </a:ext>
            </a:extLst>
          </p:cNvPr>
          <p:cNvSpPr/>
          <p:nvPr/>
        </p:nvSpPr>
        <p:spPr>
          <a:xfrm>
            <a:off x="10872615" y="290234"/>
            <a:ext cx="838746" cy="8307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9" name="Picture 18" descr="A black and white image of a shopping cart&#10;&#10;AI-generated content may be incorrect.">
            <a:extLst>
              <a:ext uri="{FF2B5EF4-FFF2-40B4-BE49-F238E27FC236}">
                <a16:creationId xmlns:a16="http://schemas.microsoft.com/office/drawing/2014/main" id="{4D2390FF-6672-C8AB-E1A2-9C87E6D51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43" y="357663"/>
            <a:ext cx="695890" cy="6958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377D5-E792-E7A4-E8EE-3FA57267584C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561F16C-511F-978D-B445-AA8B788F697B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16" name="Picture 15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839AA8F3-DF4B-1598-FCC0-67BADAF51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D0BAB4-178C-7ECF-0F8C-E2E36C4E20E7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CF4105-71E6-4762-5838-3BF95819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7" name="Content Placeholder 26" descr="A group of trees with green leaves&#10;&#10;AI-generated content may be incorrect.">
            <a:extLst>
              <a:ext uri="{FF2B5EF4-FFF2-40B4-BE49-F238E27FC236}">
                <a16:creationId xmlns:a16="http://schemas.microsoft.com/office/drawing/2014/main" id="{7257E6D8-0355-B456-DFCF-DE716F81E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802" y="497800"/>
            <a:ext cx="7339174" cy="4128286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F0DCCC4-8110-1F44-F40A-B38C280BB54C}"/>
              </a:ext>
            </a:extLst>
          </p:cNvPr>
          <p:cNvGrpSpPr/>
          <p:nvPr/>
        </p:nvGrpSpPr>
        <p:grpSpPr>
          <a:xfrm>
            <a:off x="182880" y="284480"/>
            <a:ext cx="2545080" cy="830748"/>
            <a:chOff x="182880" y="284480"/>
            <a:chExt cx="2545080" cy="83074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8AF20EE-250F-5C12-2744-E91498CA18F7}"/>
                </a:ext>
              </a:extLst>
            </p:cNvPr>
            <p:cNvSpPr/>
            <p:nvPr/>
          </p:nvSpPr>
          <p:spPr>
            <a:xfrm>
              <a:off x="182880" y="284480"/>
              <a:ext cx="2545080" cy="8307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b="1"/>
            </a:p>
          </p:txBody>
        </p:sp>
        <p:pic>
          <p:nvPicPr>
            <p:cNvPr id="7" name="Picture 6" descr="A white circle with a black background&#10;&#10;AI-generated content may be incorrect.">
              <a:extLst>
                <a:ext uri="{FF2B5EF4-FFF2-40B4-BE49-F238E27FC236}">
                  <a16:creationId xmlns:a16="http://schemas.microsoft.com/office/drawing/2014/main" id="{316119F8-B60F-FEFD-BA9C-03D383D0F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2" y="437157"/>
              <a:ext cx="525394" cy="5253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1D1C41-3578-EB11-E400-4378C58FBC81}"/>
                </a:ext>
              </a:extLst>
            </p:cNvPr>
            <p:cNvSpPr txBox="1"/>
            <p:nvPr/>
          </p:nvSpPr>
          <p:spPr>
            <a:xfrm>
              <a:off x="899160" y="504826"/>
              <a:ext cx="164592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/>
                <a:t>Warren Buffett</a:t>
              </a:r>
            </a:p>
          </p:txBody>
        </p:sp>
      </p:grpSp>
      <p:pic>
        <p:nvPicPr>
          <p:cNvPr id="29" name="Picture 28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E13B4298-ED75-B05A-D06E-763BAC6801E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49" y="5497350"/>
            <a:ext cx="890343" cy="961813"/>
          </a:xfrm>
          <a:prstGeom prst="rect">
            <a:avLst/>
          </a:prstGeom>
        </p:spPr>
      </p:pic>
      <p:pic>
        <p:nvPicPr>
          <p:cNvPr id="31" name="Picture 30" descr="A tree with yellow leaves&#10;&#10;AI-generated content may be incorrect.">
            <a:extLst>
              <a:ext uri="{FF2B5EF4-FFF2-40B4-BE49-F238E27FC236}">
                <a16:creationId xmlns:a16="http://schemas.microsoft.com/office/drawing/2014/main" id="{D6E63A7D-DBEF-6480-E977-A00FCAB84A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37" y="3995375"/>
            <a:ext cx="1512506" cy="2436553"/>
          </a:xfrm>
          <a:prstGeom prst="rect">
            <a:avLst/>
          </a:prstGeom>
        </p:spPr>
      </p:pic>
      <p:pic>
        <p:nvPicPr>
          <p:cNvPr id="33" name="Picture 32" descr="A tree with green leaves&#10;&#10;AI-generated content may be incorrect.">
            <a:extLst>
              <a:ext uri="{FF2B5EF4-FFF2-40B4-BE49-F238E27FC236}">
                <a16:creationId xmlns:a16="http://schemas.microsoft.com/office/drawing/2014/main" id="{3B3A2AD1-37BD-F49B-7D9C-F8FA2CAC37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04" y="-137573"/>
            <a:ext cx="1872560" cy="1872560"/>
          </a:xfrm>
          <a:prstGeom prst="rect">
            <a:avLst/>
          </a:prstGeom>
        </p:spPr>
      </p:pic>
      <p:pic>
        <p:nvPicPr>
          <p:cNvPr id="34" name="Content Placeholder 26" descr="A group of trees with green leaves&#10;&#10;AI-generated content may be incorrect.">
            <a:extLst>
              <a:ext uri="{FF2B5EF4-FFF2-40B4-BE49-F238E27FC236}">
                <a16:creationId xmlns:a16="http://schemas.microsoft.com/office/drawing/2014/main" id="{52EDDB6A-86CB-F423-9152-E911A3A99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097" y="1460942"/>
            <a:ext cx="7339174" cy="4128286"/>
          </a:xfrm>
          <a:prstGeom prst="rect">
            <a:avLst/>
          </a:prstGeom>
        </p:spPr>
      </p:pic>
      <p:pic>
        <p:nvPicPr>
          <p:cNvPr id="35" name="Picture 34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3B854A3C-9D71-EF56-7327-AC487D77E0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19" y="5408211"/>
            <a:ext cx="890343" cy="961813"/>
          </a:xfrm>
          <a:prstGeom prst="rect">
            <a:avLst/>
          </a:prstGeom>
        </p:spPr>
      </p:pic>
      <p:pic>
        <p:nvPicPr>
          <p:cNvPr id="36" name="Picture 35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B50B6FF8-2658-DD0D-61C2-E245E7B4ADB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27" y="5721901"/>
            <a:ext cx="890343" cy="961813"/>
          </a:xfrm>
          <a:prstGeom prst="rect">
            <a:avLst/>
          </a:prstGeom>
        </p:spPr>
      </p:pic>
      <p:pic>
        <p:nvPicPr>
          <p:cNvPr id="37" name="Picture 36" descr="A tree with yellow leaves&#10;&#10;AI-generated content may be incorrect.">
            <a:extLst>
              <a:ext uri="{FF2B5EF4-FFF2-40B4-BE49-F238E27FC236}">
                <a16:creationId xmlns:a16="http://schemas.microsoft.com/office/drawing/2014/main" id="{2CC37079-7C46-4E22-5818-1DE0EFC45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84" y="3780274"/>
            <a:ext cx="1512506" cy="2436553"/>
          </a:xfrm>
          <a:prstGeom prst="rect">
            <a:avLst/>
          </a:prstGeom>
        </p:spPr>
      </p:pic>
      <p:pic>
        <p:nvPicPr>
          <p:cNvPr id="38" name="Picture 37" descr="A tree with yellow leaves&#10;&#10;AI-generated content may be incorrect.">
            <a:extLst>
              <a:ext uri="{FF2B5EF4-FFF2-40B4-BE49-F238E27FC236}">
                <a16:creationId xmlns:a16="http://schemas.microsoft.com/office/drawing/2014/main" id="{FF5BC379-106F-D1DC-35D5-0673461AE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38" y="4189934"/>
            <a:ext cx="1512506" cy="2436553"/>
          </a:xfrm>
          <a:prstGeom prst="rect">
            <a:avLst/>
          </a:prstGeom>
        </p:spPr>
      </p:pic>
      <p:pic>
        <p:nvPicPr>
          <p:cNvPr id="39" name="Picture 38" descr="A tree with green leaves&#10;&#10;AI-generated content may be incorrect.">
            <a:extLst>
              <a:ext uri="{FF2B5EF4-FFF2-40B4-BE49-F238E27FC236}">
                <a16:creationId xmlns:a16="http://schemas.microsoft.com/office/drawing/2014/main" id="{CE03C2B3-803F-C86D-3BCE-A7B602BC36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37" y="2779233"/>
            <a:ext cx="1872560" cy="1872560"/>
          </a:xfrm>
          <a:prstGeom prst="rect">
            <a:avLst/>
          </a:prstGeom>
        </p:spPr>
      </p:pic>
      <p:pic>
        <p:nvPicPr>
          <p:cNvPr id="40" name="Picture 39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F25C5586-8C75-CB55-33E9-7A6134B040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18" y="1734987"/>
            <a:ext cx="890343" cy="961813"/>
          </a:xfrm>
          <a:prstGeom prst="rect">
            <a:avLst/>
          </a:prstGeom>
        </p:spPr>
      </p:pic>
      <p:pic>
        <p:nvPicPr>
          <p:cNvPr id="41" name="Picture 40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839A809B-552E-2B73-7461-BEB5BD934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326" y="2048677"/>
            <a:ext cx="890343" cy="961813"/>
          </a:xfrm>
          <a:prstGeom prst="rect">
            <a:avLst/>
          </a:prstGeom>
        </p:spPr>
      </p:pic>
      <p:pic>
        <p:nvPicPr>
          <p:cNvPr id="42" name="Picture 41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378703C9-C55D-3832-6EB7-EF842F24B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083" y="1531602"/>
            <a:ext cx="890343" cy="961813"/>
          </a:xfrm>
          <a:prstGeom prst="rect">
            <a:avLst/>
          </a:prstGeom>
        </p:spPr>
      </p:pic>
      <p:pic>
        <p:nvPicPr>
          <p:cNvPr id="43" name="Picture 42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90F23730-F222-21D4-AD5A-5549C4A21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91" y="1845292"/>
            <a:ext cx="890343" cy="961813"/>
          </a:xfrm>
          <a:prstGeom prst="rect">
            <a:avLst/>
          </a:prstGeom>
        </p:spPr>
      </p:pic>
      <p:pic>
        <p:nvPicPr>
          <p:cNvPr id="44" name="Picture 43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182F2D33-681C-83B2-3F1E-476E4CA81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82" y="1425512"/>
            <a:ext cx="890343" cy="961813"/>
          </a:xfrm>
          <a:prstGeom prst="rect">
            <a:avLst/>
          </a:prstGeom>
        </p:spPr>
      </p:pic>
      <p:pic>
        <p:nvPicPr>
          <p:cNvPr id="45" name="Picture 44" descr="A green plant growing out of dirt&#10;&#10;AI-generated content may be incorrect.">
            <a:extLst>
              <a:ext uri="{FF2B5EF4-FFF2-40B4-BE49-F238E27FC236}">
                <a16:creationId xmlns:a16="http://schemas.microsoft.com/office/drawing/2014/main" id="{63497F26-585B-6CDC-1086-F31124D77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690" y="1739202"/>
            <a:ext cx="890343" cy="961813"/>
          </a:xfrm>
          <a:prstGeom prst="rect">
            <a:avLst/>
          </a:prstGeom>
        </p:spPr>
      </p:pic>
      <p:pic>
        <p:nvPicPr>
          <p:cNvPr id="46" name="Content Placeholder 26" descr="A group of trees with green leaves&#10;&#10;AI-generated content may be incorrect.">
            <a:extLst>
              <a:ext uri="{FF2B5EF4-FFF2-40B4-BE49-F238E27FC236}">
                <a16:creationId xmlns:a16="http://schemas.microsoft.com/office/drawing/2014/main" id="{01E2F83B-7EE5-2484-861C-1BF3F71C8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714" y="4700638"/>
            <a:ext cx="7339174" cy="4128286"/>
          </a:xfrm>
          <a:prstGeom prst="rect">
            <a:avLst/>
          </a:prstGeom>
        </p:spPr>
      </p:pic>
      <p:pic>
        <p:nvPicPr>
          <p:cNvPr id="47" name="Content Placeholder 26" descr="A group of trees with green leaves&#10;&#10;AI-generated content may be incorrect.">
            <a:extLst>
              <a:ext uri="{FF2B5EF4-FFF2-40B4-BE49-F238E27FC236}">
                <a16:creationId xmlns:a16="http://schemas.microsoft.com/office/drawing/2014/main" id="{FF88FDCF-3A3F-4B37-47FC-845D4FE95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70" y="5179607"/>
            <a:ext cx="7339174" cy="4128286"/>
          </a:xfrm>
          <a:prstGeom prst="rect">
            <a:avLst/>
          </a:prstGeom>
        </p:spPr>
      </p:pic>
      <p:pic>
        <p:nvPicPr>
          <p:cNvPr id="48" name="Picture 47" descr="A tree with yellow leaves&#10;&#10;AI-generated content may be incorrect.">
            <a:extLst>
              <a:ext uri="{FF2B5EF4-FFF2-40B4-BE49-F238E27FC236}">
                <a16:creationId xmlns:a16="http://schemas.microsoft.com/office/drawing/2014/main" id="{EF02EEB4-C61A-E4D4-F171-7E3A09ECAC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033" y="-1519582"/>
            <a:ext cx="1512506" cy="2436553"/>
          </a:xfrm>
          <a:prstGeom prst="rect">
            <a:avLst/>
          </a:prstGeom>
        </p:spPr>
      </p:pic>
      <p:pic>
        <p:nvPicPr>
          <p:cNvPr id="49" name="Picture 48" descr="A tree with yellow leaves&#10;&#10;AI-generated content may be incorrect.">
            <a:extLst>
              <a:ext uri="{FF2B5EF4-FFF2-40B4-BE49-F238E27FC236}">
                <a16:creationId xmlns:a16="http://schemas.microsoft.com/office/drawing/2014/main" id="{DEA49D6A-D0CD-0134-3331-D54B1BF3C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34" y="-1325023"/>
            <a:ext cx="1512506" cy="2436553"/>
          </a:xfrm>
          <a:prstGeom prst="rect">
            <a:avLst/>
          </a:prstGeom>
        </p:spPr>
      </p:pic>
      <p:pic>
        <p:nvPicPr>
          <p:cNvPr id="50" name="Picture 49" descr="A tree with yellow leaves&#10;&#10;AI-generated content may be incorrect.">
            <a:extLst>
              <a:ext uri="{FF2B5EF4-FFF2-40B4-BE49-F238E27FC236}">
                <a16:creationId xmlns:a16="http://schemas.microsoft.com/office/drawing/2014/main" id="{0D038FA2-7FAF-ACCD-05A6-4D5DB5CF5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61" y="-1626998"/>
            <a:ext cx="1512506" cy="2436553"/>
          </a:xfrm>
          <a:prstGeom prst="rect">
            <a:avLst/>
          </a:prstGeom>
        </p:spPr>
      </p:pic>
      <p:pic>
        <p:nvPicPr>
          <p:cNvPr id="51" name="Picture 50" descr="A tree with yellow leaves&#10;&#10;AI-generated content may be incorrect.">
            <a:extLst>
              <a:ext uri="{FF2B5EF4-FFF2-40B4-BE49-F238E27FC236}">
                <a16:creationId xmlns:a16="http://schemas.microsoft.com/office/drawing/2014/main" id="{8A531752-BB19-036F-02F9-94882C8BB1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62" y="-1432439"/>
            <a:ext cx="1512506" cy="2436553"/>
          </a:xfrm>
          <a:prstGeom prst="rect">
            <a:avLst/>
          </a:prstGeom>
        </p:spPr>
      </p:pic>
      <p:pic>
        <p:nvPicPr>
          <p:cNvPr id="52" name="Picture 51" descr="A tree with yellow leaves&#10;&#10;AI-generated content may be incorrect.">
            <a:extLst>
              <a:ext uri="{FF2B5EF4-FFF2-40B4-BE49-F238E27FC236}">
                <a16:creationId xmlns:a16="http://schemas.microsoft.com/office/drawing/2014/main" id="{DED44271-6037-9E26-846A-A06767DDC0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464" y="-1826597"/>
            <a:ext cx="1512506" cy="2436553"/>
          </a:xfrm>
          <a:prstGeom prst="rect">
            <a:avLst/>
          </a:prstGeom>
        </p:spPr>
      </p:pic>
      <p:pic>
        <p:nvPicPr>
          <p:cNvPr id="53" name="Picture 52" descr="A tree with yellow leaves&#10;&#10;AI-generated content may be incorrect.">
            <a:extLst>
              <a:ext uri="{FF2B5EF4-FFF2-40B4-BE49-F238E27FC236}">
                <a16:creationId xmlns:a16="http://schemas.microsoft.com/office/drawing/2014/main" id="{CB16A135-0E7F-FAD9-761F-57782B218B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65" y="-1632038"/>
            <a:ext cx="1512506" cy="2436553"/>
          </a:xfrm>
          <a:prstGeom prst="rect">
            <a:avLst/>
          </a:prstGeom>
        </p:spPr>
      </p:pic>
      <p:pic>
        <p:nvPicPr>
          <p:cNvPr id="54" name="Picture 53" descr="A tree with green leaves&#10;&#10;AI-generated content may be incorrect.">
            <a:extLst>
              <a:ext uri="{FF2B5EF4-FFF2-40B4-BE49-F238E27FC236}">
                <a16:creationId xmlns:a16="http://schemas.microsoft.com/office/drawing/2014/main" id="{CBBBCCBF-4D73-796C-2E3F-62384C7F7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64" y="89140"/>
            <a:ext cx="1872560" cy="1872560"/>
          </a:xfrm>
          <a:prstGeom prst="rect">
            <a:avLst/>
          </a:prstGeom>
        </p:spPr>
      </p:pic>
      <p:pic>
        <p:nvPicPr>
          <p:cNvPr id="55" name="Picture 54" descr="A tree with green leaves&#10;&#10;AI-generated content may be incorrect.">
            <a:extLst>
              <a:ext uri="{FF2B5EF4-FFF2-40B4-BE49-F238E27FC236}">
                <a16:creationId xmlns:a16="http://schemas.microsoft.com/office/drawing/2014/main" id="{81FCBCF6-BC7C-D437-55A8-8E310E727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6166" y="2923194"/>
            <a:ext cx="1872560" cy="1872560"/>
          </a:xfrm>
          <a:prstGeom prst="rect">
            <a:avLst/>
          </a:prstGeom>
        </p:spPr>
      </p:pic>
      <p:pic>
        <p:nvPicPr>
          <p:cNvPr id="56" name="Picture 55" descr="A tree with green leaves&#10;&#10;AI-generated content may be incorrect.">
            <a:extLst>
              <a:ext uri="{FF2B5EF4-FFF2-40B4-BE49-F238E27FC236}">
                <a16:creationId xmlns:a16="http://schemas.microsoft.com/office/drawing/2014/main" id="{65C44A3D-EB7F-2B4C-A1CC-3B3641D8DF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164" y="5780811"/>
            <a:ext cx="1872560" cy="1872560"/>
          </a:xfrm>
          <a:prstGeom prst="rect">
            <a:avLst/>
          </a:prstGeom>
        </p:spPr>
      </p:pic>
      <p:pic>
        <p:nvPicPr>
          <p:cNvPr id="57" name="Picture 56" descr="A tree with green leaves&#10;&#10;AI-generated content may be incorrect.">
            <a:extLst>
              <a:ext uri="{FF2B5EF4-FFF2-40B4-BE49-F238E27FC236}">
                <a16:creationId xmlns:a16="http://schemas.microsoft.com/office/drawing/2014/main" id="{F7D2427E-90B4-801A-36FA-F31FBF084D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2" y="6046921"/>
            <a:ext cx="1872560" cy="1872560"/>
          </a:xfrm>
          <a:prstGeom prst="rect">
            <a:avLst/>
          </a:prstGeom>
        </p:spPr>
      </p:pic>
      <p:pic>
        <p:nvPicPr>
          <p:cNvPr id="58" name="Picture 57" descr="A tree with yellow leaves&#10;&#10;AI-generated content may be incorrect.">
            <a:extLst>
              <a:ext uri="{FF2B5EF4-FFF2-40B4-BE49-F238E27FC236}">
                <a16:creationId xmlns:a16="http://schemas.microsoft.com/office/drawing/2014/main" id="{AF4C02DE-D5D7-3EA2-98F4-B54849E0A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23" y="5978256"/>
            <a:ext cx="1512506" cy="243655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FFD0B95-E0E9-43A7-4089-38452D0C4F05}"/>
              </a:ext>
            </a:extLst>
          </p:cNvPr>
          <p:cNvSpPr txBox="1"/>
          <p:nvPr/>
        </p:nvSpPr>
        <p:spPr>
          <a:xfrm>
            <a:off x="3614624" y="3993637"/>
            <a:ext cx="107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b="0" i="0">
                <a:effectLst/>
                <a:latin typeface="Arial" panose="020B0604020202020204" pitchFamily="34" charset="0"/>
              </a:rPr>
              <a:t>↓ </a:t>
            </a:r>
            <a:r>
              <a:rPr lang="nl-BE" sz="1400"/>
              <a:t>15,4</a:t>
            </a:r>
            <a:r>
              <a:rPr lang="fr-BE" sz="1400" b="0" i="0">
                <a:effectLst/>
                <a:latin typeface="Arial" panose="020B0604020202020204" pitchFamily="34" charset="0"/>
              </a:rPr>
              <a:t> </a:t>
            </a:r>
            <a:endParaRPr lang="nl-BE" sz="1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3B8B35-1633-C56D-A3DA-E37C75F3950A}"/>
              </a:ext>
            </a:extLst>
          </p:cNvPr>
          <p:cNvSpPr txBox="1"/>
          <p:nvPr/>
        </p:nvSpPr>
        <p:spPr>
          <a:xfrm>
            <a:off x="5220756" y="5824366"/>
            <a:ext cx="107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b="0" i="0">
                <a:effectLst/>
                <a:latin typeface="Arial" panose="020B0604020202020204" pitchFamily="34" charset="0"/>
              </a:rPr>
              <a:t>↓ </a:t>
            </a:r>
            <a:r>
              <a:rPr lang="nl-BE" sz="1400"/>
              <a:t>164</a:t>
            </a:r>
            <a:r>
              <a:rPr lang="fr-BE" sz="1400" b="0" i="0">
                <a:effectLst/>
                <a:latin typeface="Arial" panose="020B0604020202020204" pitchFamily="34" charset="0"/>
              </a:rPr>
              <a:t> </a:t>
            </a:r>
            <a:endParaRPr lang="nl-BE" sz="1400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3A43B44D-4A19-B0EC-7911-1EBA9CFA0E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23322" y="5170658"/>
            <a:ext cx="326827" cy="4015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FD2396D-95FD-2F4B-A06A-AFF9AB424E78}"/>
              </a:ext>
            </a:extLst>
          </p:cNvPr>
          <p:cNvSpPr txBox="1"/>
          <p:nvPr/>
        </p:nvSpPr>
        <p:spPr>
          <a:xfrm>
            <a:off x="7473524" y="5263449"/>
            <a:ext cx="107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b="0" i="0">
                <a:effectLst/>
                <a:latin typeface="Arial" panose="020B0604020202020204" pitchFamily="34" charset="0"/>
              </a:rPr>
              <a:t>↓ </a:t>
            </a:r>
            <a:r>
              <a:rPr lang="nl-BE" sz="1400"/>
              <a:t>193,34</a:t>
            </a:r>
            <a:r>
              <a:rPr lang="fr-BE" sz="1400" b="0" i="0">
                <a:effectLst/>
                <a:latin typeface="Arial" panose="020B0604020202020204" pitchFamily="34" charset="0"/>
              </a:rPr>
              <a:t> </a:t>
            </a:r>
            <a:endParaRPr lang="nl-BE" sz="14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FD74A1C-4117-4B50-57AC-17D39340C7E8}"/>
              </a:ext>
            </a:extLst>
          </p:cNvPr>
          <p:cNvSpPr txBox="1"/>
          <p:nvPr/>
        </p:nvSpPr>
        <p:spPr>
          <a:xfrm>
            <a:off x="10562420" y="1988373"/>
            <a:ext cx="107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>
                <a:latin typeface="Arial" panose="020B0604020202020204" pitchFamily="34" charset="0"/>
              </a:rPr>
              <a:t>234</a:t>
            </a:r>
            <a:endParaRPr lang="nl-BE" sz="14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12196AD-0527-3FD2-C105-675CB0A98BCA}"/>
              </a:ext>
            </a:extLst>
          </p:cNvPr>
          <p:cNvSpPr txBox="1"/>
          <p:nvPr/>
        </p:nvSpPr>
        <p:spPr>
          <a:xfrm>
            <a:off x="10518404" y="5347787"/>
            <a:ext cx="107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b="0" i="0">
                <a:effectLst/>
                <a:latin typeface="Arial" panose="020B0604020202020204" pitchFamily="34" charset="0"/>
              </a:rPr>
              <a:t>   233</a:t>
            </a:r>
            <a:endParaRPr lang="nl-BE" sz="1400"/>
          </a:p>
        </p:txBody>
      </p:sp>
      <p:pic>
        <p:nvPicPr>
          <p:cNvPr id="80" name="Picture 79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F8FE7D5-DED1-829A-DC53-FBF9E903E9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20" y="5682988"/>
            <a:ext cx="590535" cy="590535"/>
          </a:xfrm>
          <a:prstGeom prst="rect">
            <a:avLst/>
          </a:prstGeom>
        </p:spPr>
      </p:pic>
      <p:pic>
        <p:nvPicPr>
          <p:cNvPr id="82" name="Picture 81" descr="A black and white logo&#10;&#10;AI-generated content may be incorrect.">
            <a:extLst>
              <a:ext uri="{FF2B5EF4-FFF2-40B4-BE49-F238E27FC236}">
                <a16:creationId xmlns:a16="http://schemas.microsoft.com/office/drawing/2014/main" id="{1694D79D-6058-7B13-D100-F1B8D4B25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93" y="3867823"/>
            <a:ext cx="470080" cy="449664"/>
          </a:xfrm>
          <a:prstGeom prst="rect">
            <a:avLst/>
          </a:prstGeom>
        </p:spPr>
      </p:pic>
      <p:pic>
        <p:nvPicPr>
          <p:cNvPr id="84" name="Picture 83" descr="A yellow and red shield with a horse on it&#10;&#10;AI-generated content may be incorrect.">
            <a:extLst>
              <a:ext uri="{FF2B5EF4-FFF2-40B4-BE49-F238E27FC236}">
                <a16:creationId xmlns:a16="http://schemas.microsoft.com/office/drawing/2014/main" id="{2EA91B69-6EAF-EC6A-84B3-669D88773A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18" y="5358403"/>
            <a:ext cx="1456619" cy="1421092"/>
          </a:xfrm>
          <a:prstGeom prst="rect">
            <a:avLst/>
          </a:prstGeom>
        </p:spPr>
      </p:pic>
      <p:pic>
        <p:nvPicPr>
          <p:cNvPr id="86" name="Picture 85" descr="A black background with a white swoosh&#10;&#10;AI-generated content may be incorrect.">
            <a:extLst>
              <a:ext uri="{FF2B5EF4-FFF2-40B4-BE49-F238E27FC236}">
                <a16:creationId xmlns:a16="http://schemas.microsoft.com/office/drawing/2014/main" id="{ED9E52E6-6F18-5F1A-F0FB-07A5778E14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646" y="1305245"/>
            <a:ext cx="1828902" cy="1784295"/>
          </a:xfrm>
          <a:prstGeom prst="rect">
            <a:avLst/>
          </a:prstGeom>
        </p:spPr>
      </p:pic>
      <p:pic>
        <p:nvPicPr>
          <p:cNvPr id="88" name="Picture 87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B93EF4FA-756B-1069-529B-8BCD0363E5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95" y="4411595"/>
            <a:ext cx="1452545" cy="1417117"/>
          </a:xfrm>
          <a:prstGeom prst="rect">
            <a:avLst/>
          </a:prstGeom>
        </p:spPr>
      </p:pic>
      <p:pic>
        <p:nvPicPr>
          <p:cNvPr id="90" name="Picture 89" descr="A logo of a starbucks&#10;&#10;AI-generated content may be incorrect.">
            <a:extLst>
              <a:ext uri="{FF2B5EF4-FFF2-40B4-BE49-F238E27FC236}">
                <a16:creationId xmlns:a16="http://schemas.microsoft.com/office/drawing/2014/main" id="{BCC99FF6-1D34-573B-F91F-1A2C3A8B9160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33" y="696512"/>
            <a:ext cx="1841826" cy="1796903"/>
          </a:xfrm>
          <a:prstGeom prst="rect">
            <a:avLst/>
          </a:prstGeom>
        </p:spPr>
      </p:pic>
      <p:pic>
        <p:nvPicPr>
          <p:cNvPr id="92" name="Picture 91" descr="A yellow and red shield with a horse on it&#10;&#10;AI-generated content may be incorrect.">
            <a:extLst>
              <a:ext uri="{FF2B5EF4-FFF2-40B4-BE49-F238E27FC236}">
                <a16:creationId xmlns:a16="http://schemas.microsoft.com/office/drawing/2014/main" id="{631BE8C7-5E08-6A43-A58A-F0FF21A7C7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61" y="-291195"/>
            <a:ext cx="1456619" cy="1421092"/>
          </a:xfrm>
          <a:prstGeom prst="rect">
            <a:avLst/>
          </a:prstGeom>
        </p:spPr>
      </p:pic>
      <p:pic>
        <p:nvPicPr>
          <p:cNvPr id="93" name="Picture 92" descr="A logo of a starbucks&#10;&#10;AI-generated content may be incorrect.">
            <a:extLst>
              <a:ext uri="{FF2B5EF4-FFF2-40B4-BE49-F238E27FC236}">
                <a16:creationId xmlns:a16="http://schemas.microsoft.com/office/drawing/2014/main" id="{75A52D78-F37D-3320-B08D-694841CF85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75" y="1366385"/>
            <a:ext cx="1841826" cy="1796903"/>
          </a:xfrm>
          <a:prstGeom prst="rect">
            <a:avLst/>
          </a:prstGeom>
        </p:spPr>
      </p:pic>
      <p:pic>
        <p:nvPicPr>
          <p:cNvPr id="97" name="Graphic 96" descr="Arrow Up with solid fill">
            <a:extLst>
              <a:ext uri="{FF2B5EF4-FFF2-40B4-BE49-F238E27FC236}">
                <a16:creationId xmlns:a16="http://schemas.microsoft.com/office/drawing/2014/main" id="{3D7CEA5D-8F62-B36F-D06B-66D7C2E0E4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84311" y="5432362"/>
            <a:ext cx="162081" cy="162081"/>
          </a:xfrm>
          <a:prstGeom prst="rect">
            <a:avLst/>
          </a:prstGeom>
        </p:spPr>
      </p:pic>
      <p:pic>
        <p:nvPicPr>
          <p:cNvPr id="106" name="Graphic 105" descr="Arrow Up with solid fill">
            <a:extLst>
              <a:ext uri="{FF2B5EF4-FFF2-40B4-BE49-F238E27FC236}">
                <a16:creationId xmlns:a16="http://schemas.microsoft.com/office/drawing/2014/main" id="{57DBF7AA-C930-7E91-6200-AC50E8F6CCC4}"/>
              </a:ext>
            </a:extLst>
          </p:cNvPr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92904" y="2043250"/>
            <a:ext cx="162081" cy="162081"/>
          </a:xfrm>
          <a:prstGeom prst="rect">
            <a:avLst/>
          </a:prstGeom>
        </p:spPr>
      </p:pic>
      <p:pic>
        <p:nvPicPr>
          <p:cNvPr id="108" name="Graphic 107" descr="Arrow Up with solid fill">
            <a:extLst>
              <a:ext uri="{FF2B5EF4-FFF2-40B4-BE49-F238E27FC236}">
                <a16:creationId xmlns:a16="http://schemas.microsoft.com/office/drawing/2014/main" id="{F166DA95-1451-61B6-B958-C3D75685C930}"/>
              </a:ext>
            </a:extLst>
          </p:cNvPr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43899" y="1469958"/>
            <a:ext cx="162081" cy="162081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B311FB8-C992-9910-3361-63D3E623598C}"/>
              </a:ext>
            </a:extLst>
          </p:cNvPr>
          <p:cNvSpPr txBox="1"/>
          <p:nvPr/>
        </p:nvSpPr>
        <p:spPr>
          <a:xfrm>
            <a:off x="1432576" y="5909540"/>
            <a:ext cx="107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b="0" i="0">
                <a:effectLst/>
                <a:latin typeface="Arial" panose="020B0604020202020204" pitchFamily="34" charset="0"/>
              </a:rPr>
              <a:t>   435</a:t>
            </a:r>
            <a:endParaRPr lang="nl-BE" sz="1400"/>
          </a:p>
        </p:txBody>
      </p:sp>
      <p:pic>
        <p:nvPicPr>
          <p:cNvPr id="110" name="Graphic 109" descr="Arrow Up with solid fill">
            <a:extLst>
              <a:ext uri="{FF2B5EF4-FFF2-40B4-BE49-F238E27FC236}">
                <a16:creationId xmlns:a16="http://schemas.microsoft.com/office/drawing/2014/main" id="{F478EA11-998A-AC9D-6E6A-313A10DB200D}"/>
              </a:ext>
            </a:extLst>
          </p:cNvPr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98483" y="5994115"/>
            <a:ext cx="162081" cy="162081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7E43E862-5ADF-F42D-9389-198E97A22A44}"/>
              </a:ext>
            </a:extLst>
          </p:cNvPr>
          <p:cNvSpPr txBox="1"/>
          <p:nvPr/>
        </p:nvSpPr>
        <p:spPr>
          <a:xfrm>
            <a:off x="372737" y="2582082"/>
            <a:ext cx="107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b="0" i="0">
                <a:effectLst/>
                <a:latin typeface="Arial" panose="020B0604020202020204" pitchFamily="34" charset="0"/>
              </a:rPr>
              <a:t>   234</a:t>
            </a:r>
            <a:endParaRPr lang="nl-BE" sz="1400"/>
          </a:p>
        </p:txBody>
      </p:sp>
      <p:pic>
        <p:nvPicPr>
          <p:cNvPr id="112" name="Graphic 111" descr="Arrow Up with solid fill">
            <a:extLst>
              <a:ext uri="{FF2B5EF4-FFF2-40B4-BE49-F238E27FC236}">
                <a16:creationId xmlns:a16="http://schemas.microsoft.com/office/drawing/2014/main" id="{B7C7F189-D834-4514-BD33-9D2C7C49AE9F}"/>
              </a:ext>
            </a:extLst>
          </p:cNvPr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8644" y="2666657"/>
            <a:ext cx="162081" cy="162081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929D9C31-45F5-BCE2-7497-81E03A317906}"/>
              </a:ext>
            </a:extLst>
          </p:cNvPr>
          <p:cNvSpPr txBox="1"/>
          <p:nvPr/>
        </p:nvSpPr>
        <p:spPr>
          <a:xfrm>
            <a:off x="3886822" y="1080011"/>
            <a:ext cx="107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b="0" i="0">
                <a:effectLst/>
                <a:latin typeface="Arial" panose="020B0604020202020204" pitchFamily="34" charset="0"/>
              </a:rPr>
              <a:t>   435</a:t>
            </a:r>
            <a:endParaRPr lang="nl-BE" sz="1400"/>
          </a:p>
        </p:txBody>
      </p:sp>
      <p:pic>
        <p:nvPicPr>
          <p:cNvPr id="114" name="Graphic 113" descr="Arrow Up with solid fill">
            <a:extLst>
              <a:ext uri="{FF2B5EF4-FFF2-40B4-BE49-F238E27FC236}">
                <a16:creationId xmlns:a16="http://schemas.microsoft.com/office/drawing/2014/main" id="{740D3ED4-EC88-2071-9D4C-13D9E7B9E6EA}"/>
              </a:ext>
            </a:extLst>
          </p:cNvPr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52729" y="1164586"/>
            <a:ext cx="162081" cy="16208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707B3F74-A7FF-DA53-3CF8-D0AAA038CEFB}"/>
              </a:ext>
            </a:extLst>
          </p:cNvPr>
          <p:cNvSpPr txBox="1"/>
          <p:nvPr/>
        </p:nvSpPr>
        <p:spPr>
          <a:xfrm>
            <a:off x="4769028" y="208764"/>
            <a:ext cx="107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b="0" i="0">
                <a:effectLst/>
                <a:latin typeface="Arial" panose="020B0604020202020204" pitchFamily="34" charset="0"/>
              </a:rPr>
              <a:t>   435</a:t>
            </a:r>
            <a:endParaRPr lang="nl-BE" sz="1400"/>
          </a:p>
        </p:txBody>
      </p:sp>
      <p:pic>
        <p:nvPicPr>
          <p:cNvPr id="116" name="Graphic 115" descr="Arrow Up with solid fill">
            <a:extLst>
              <a:ext uri="{FF2B5EF4-FFF2-40B4-BE49-F238E27FC236}">
                <a16:creationId xmlns:a16="http://schemas.microsoft.com/office/drawing/2014/main" id="{A10C743F-DDCF-5150-8CEA-F72CB8C5DC73}"/>
              </a:ext>
            </a:extLst>
          </p:cNvPr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88220" y="293882"/>
            <a:ext cx="162081" cy="162081"/>
          </a:xfrm>
          <a:prstGeom prst="rect">
            <a:avLst/>
          </a:prstGeom>
        </p:spPr>
      </p:pic>
      <p:pic>
        <p:nvPicPr>
          <p:cNvPr id="119" name="Picture 118" descr="A black background with a white swoosh&#10;&#10;AI-generated content may be incorrect.">
            <a:extLst>
              <a:ext uri="{FF2B5EF4-FFF2-40B4-BE49-F238E27FC236}">
                <a16:creationId xmlns:a16="http://schemas.microsoft.com/office/drawing/2014/main" id="{54E54F7C-3494-057E-32FF-212692CE0D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98" y="906103"/>
            <a:ext cx="1828902" cy="178429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6B2B679-1FBA-DC4A-19C4-EB97BA892F83}"/>
              </a:ext>
            </a:extLst>
          </p:cNvPr>
          <p:cNvSpPr txBox="1"/>
          <p:nvPr/>
        </p:nvSpPr>
        <p:spPr>
          <a:xfrm>
            <a:off x="8610692" y="1417195"/>
            <a:ext cx="107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b="0" i="0">
                <a:effectLst/>
                <a:latin typeface="Arial" panose="020B0604020202020204" pitchFamily="34" charset="0"/>
              </a:rPr>
              <a:t>   435</a:t>
            </a:r>
            <a:endParaRPr lang="nl-BE" sz="1400"/>
          </a:p>
        </p:txBody>
      </p:sp>
      <p:pic>
        <p:nvPicPr>
          <p:cNvPr id="121" name="Picture 120" descr="A chicken inside a barn&#10;&#10;AI-generated content may be incorrect.">
            <a:extLst>
              <a:ext uri="{FF2B5EF4-FFF2-40B4-BE49-F238E27FC236}">
                <a16:creationId xmlns:a16="http://schemas.microsoft.com/office/drawing/2014/main" id="{4A3C8140-68B9-2B42-DE99-0CD0CCD90C5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8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C58F-89E6-D770-D65C-C157BEED3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 sz="2800"/>
              <a:t>Prototype</a:t>
            </a:r>
            <a:r>
              <a:rPr lang="en-US"/>
              <a:t> </a:t>
            </a:r>
            <a:r>
              <a:rPr lang="en-US" sz="2800"/>
              <a:t>demonstration</a:t>
            </a:r>
          </a:p>
          <a:p>
            <a:pPr marL="45720" indent="0">
              <a:buNone/>
            </a:pPr>
            <a:endParaRPr lang="en-US" sz="2800"/>
          </a:p>
          <a:p>
            <a:endParaRPr lang="en-US" sz="160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B713385-0169-5BB7-9337-3F2E92AF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pPr algn="ctr"/>
            <a:r>
              <a:rPr lang="nl-BE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32053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4FFEE6B-7973-3686-03E0-B2549C044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743" y="4876800"/>
            <a:ext cx="1234515" cy="16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BDC5FF9-CD27-3DF4-584A-6B444BF88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517" y="5525226"/>
            <a:ext cx="444472" cy="44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5C1E3A4-C091-120B-BD61-1F7B7A82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763" y="5666339"/>
            <a:ext cx="342603" cy="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D82C0896-8BCE-8C59-1DB1-5D8C68D30D4A}"/>
              </a:ext>
            </a:extLst>
          </p:cNvPr>
          <p:cNvSpPr txBox="1">
            <a:spLocks/>
          </p:cNvSpPr>
          <p:nvPr/>
        </p:nvSpPr>
        <p:spPr>
          <a:xfrm>
            <a:off x="-254001" y="2714815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4ABA02B-6427-5385-B1AD-62E9CEF6C82B}"/>
              </a:ext>
            </a:extLst>
          </p:cNvPr>
          <p:cNvSpPr txBox="1">
            <a:spLocks/>
          </p:cNvSpPr>
          <p:nvPr/>
        </p:nvSpPr>
        <p:spPr>
          <a:xfrm>
            <a:off x="574109" y="333123"/>
            <a:ext cx="10730654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Cultivate success and enjoy the harvest!</a:t>
            </a:r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DD94BCF-4965-7B1D-5B79-1F113A380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371" y="1493539"/>
            <a:ext cx="6002186" cy="4031687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8A4F543E-39F5-6B57-78EB-301B96FE6C3B}"/>
              </a:ext>
            </a:extLst>
          </p:cNvPr>
          <p:cNvCxnSpPr/>
          <p:nvPr/>
        </p:nvCxnSpPr>
        <p:spPr>
          <a:xfrm flipV="1">
            <a:off x="9010557" y="5700838"/>
            <a:ext cx="1287329" cy="268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>
            <a:extLst>
              <a:ext uri="{FF2B5EF4-FFF2-40B4-BE49-F238E27FC236}">
                <a16:creationId xmlns:a16="http://schemas.microsoft.com/office/drawing/2014/main" id="{3C86426E-1A31-F01C-B160-A5E9E7A1D4FB}"/>
              </a:ext>
            </a:extLst>
          </p:cNvPr>
          <p:cNvSpPr txBox="1"/>
          <p:nvPr/>
        </p:nvSpPr>
        <p:spPr>
          <a:xfrm>
            <a:off x="7623068" y="5786059"/>
            <a:ext cx="24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err="1"/>
              <a:t>Our</a:t>
            </a:r>
            <a:r>
              <a:rPr lang="nl-BE"/>
              <a:t> mascot</a:t>
            </a:r>
          </a:p>
        </p:txBody>
      </p:sp>
    </p:spTree>
    <p:extLst>
      <p:ext uri="{BB962C8B-B14F-4D97-AF65-F5344CB8AC3E}">
        <p14:creationId xmlns:p14="http://schemas.microsoft.com/office/powerpoint/2010/main" val="189437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54C89A-2D0B-4062-BF97-CA51B69D7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07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91C99A-98BE-457D-87BD-7B9B6EDDC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34761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A769C-8991-4FDE-89A0-A218E5BF6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9642" y="0"/>
            <a:ext cx="4622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419875-B360-1188-B220-5AF9927A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642" y="609599"/>
            <a:ext cx="4617277" cy="5403273"/>
          </a:xfrm>
        </p:spPr>
        <p:txBody>
          <a:bodyPr>
            <a:normAutofit/>
          </a:bodyPr>
          <a:lstStyle/>
          <a:p>
            <a:r>
              <a:rPr lang="nl-BE" sz="5400" dirty="0" err="1">
                <a:solidFill>
                  <a:srgbClr val="FFFFFF"/>
                </a:solidFill>
              </a:rPr>
              <a:t>Improvements</a:t>
            </a:r>
            <a:endParaRPr lang="nl-BE" sz="540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CA58E-F8D8-4DF3-B813-C2585E0A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D11BFF58-79E4-41AA-9896-2E2FBEEF8C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845945"/>
              </p:ext>
            </p:extLst>
          </p:nvPr>
        </p:nvGraphicFramePr>
        <p:xfrm>
          <a:off x="862013" y="881063"/>
          <a:ext cx="6054725" cy="5132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5033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F68A6-4699-DE75-3443-4DC7AFF9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nl-BE" dirty="0"/>
              <a:t>TARGET AUDIENCE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6EBB572-DFD6-323F-1632-1C85CA1379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7635902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Pijl: rechts 5">
            <a:extLst>
              <a:ext uri="{FF2B5EF4-FFF2-40B4-BE49-F238E27FC236}">
                <a16:creationId xmlns:a16="http://schemas.microsoft.com/office/drawing/2014/main" id="{8F1A9A1A-DC73-F4CD-107A-7A0109FD6AF0}"/>
              </a:ext>
            </a:extLst>
          </p:cNvPr>
          <p:cNvSpPr/>
          <p:nvPr/>
        </p:nvSpPr>
        <p:spPr>
          <a:xfrm>
            <a:off x="1400784" y="5476671"/>
            <a:ext cx="651752" cy="4462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306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D4B1EA-23C8-B511-D642-917E4336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Goals</a:t>
            </a:r>
          </a:p>
        </p:txBody>
      </p:sp>
      <p:graphicFrame>
        <p:nvGraphicFramePr>
          <p:cNvPr id="10" name="Tijdelijke aanduiding voor inhoud 2">
            <a:extLst>
              <a:ext uri="{FF2B5EF4-FFF2-40B4-BE49-F238E27FC236}">
                <a16:creationId xmlns:a16="http://schemas.microsoft.com/office/drawing/2014/main" id="{D4F39382-C85A-7C02-7026-247D0C494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324640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hthoek 4">
            <a:extLst>
              <a:ext uri="{FF2B5EF4-FFF2-40B4-BE49-F238E27FC236}">
                <a16:creationId xmlns:a16="http://schemas.microsoft.com/office/drawing/2014/main" id="{20210652-8D09-3AAA-C823-92923212F101}"/>
              </a:ext>
            </a:extLst>
          </p:cNvPr>
          <p:cNvSpPr/>
          <p:nvPr/>
        </p:nvSpPr>
        <p:spPr>
          <a:xfrm>
            <a:off x="2451393" y="2401337"/>
            <a:ext cx="54464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400" b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FF560C3-7298-4DE6-3B2E-77B583F2D0F7}"/>
              </a:ext>
            </a:extLst>
          </p:cNvPr>
          <p:cNvSpPr/>
          <p:nvPr/>
        </p:nvSpPr>
        <p:spPr>
          <a:xfrm>
            <a:off x="7524152" y="2401337"/>
            <a:ext cx="54464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400" b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B255495-8292-6BC2-F8BE-D9DA90BBEE15}"/>
              </a:ext>
            </a:extLst>
          </p:cNvPr>
          <p:cNvSpPr/>
          <p:nvPr/>
        </p:nvSpPr>
        <p:spPr>
          <a:xfrm>
            <a:off x="2436587" y="4365368"/>
            <a:ext cx="54464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400" b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6CBCCAF-C571-2FC7-3F8A-D72388AAC318}"/>
              </a:ext>
            </a:extLst>
          </p:cNvPr>
          <p:cNvSpPr/>
          <p:nvPr/>
        </p:nvSpPr>
        <p:spPr>
          <a:xfrm>
            <a:off x="7503987" y="4365368"/>
            <a:ext cx="54464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2400" b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2942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9A429-7B0E-5375-E761-1821FE0F5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803D75F-1115-0F4F-0D9B-5F91F8E9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360" y="334327"/>
            <a:ext cx="11003280" cy="6189345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A8C6E732-3891-1D2C-3B61-958FE9B48A40}"/>
              </a:ext>
            </a:extLst>
          </p:cNvPr>
          <p:cNvSpPr/>
          <p:nvPr/>
        </p:nvSpPr>
        <p:spPr>
          <a:xfrm>
            <a:off x="2053627" y="2898040"/>
            <a:ext cx="54464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11500" b="1" cap="none" spc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Hebrew" panose="02040503050201020203" pitchFamily="18" charset="-79"/>
                <a:cs typeface="Adobe Hebrew" panose="02040503050201020203" pitchFamily="18" charset="-79"/>
              </a:rPr>
              <a:t>F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8E348636-8F93-66BA-856D-B3666D6FF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13" b="58008" l="28711" r="68164">
                        <a14:foregroundMark x1="30273" y1="41895" x2="33301" y2="50195"/>
                        <a14:foregroundMark x1="33301" y1="50195" x2="37988" y2="55469"/>
                        <a14:foregroundMark x1="37988" y1="55469" x2="52246" y2="58984"/>
                        <a14:foregroundMark x1="52246" y1="58984" x2="62793" y2="54102"/>
                        <a14:foregroundMark x1="62793" y1="54102" x2="66211" y2="48926"/>
                        <a14:foregroundMark x1="66211" y1="48926" x2="68457" y2="41016"/>
                        <a14:foregroundMark x1="68457" y1="41016" x2="66895" y2="33301"/>
                        <a14:foregroundMark x1="66895" y1="33301" x2="63086" y2="26465"/>
                        <a14:foregroundMark x1="63086" y1="26465" x2="51855" y2="20801"/>
                        <a14:foregroundMark x1="51855" y1="20801" x2="46191" y2="20313"/>
                        <a14:foregroundMark x1="46191" y1="20313" x2="36230" y2="25879"/>
                        <a14:foregroundMark x1="36230" y1="25879" x2="32324" y2="30762"/>
                        <a14:foregroundMark x1="32324" y1="30762" x2="30176" y2="37598"/>
                        <a14:foregroundMark x1="30176" y1="37598" x2="30078" y2="42383"/>
                      </a14:backgroundRemoval>
                    </a14:imgEffect>
                  </a14:imgLayer>
                </a14:imgProps>
              </a:ext>
            </a:extLst>
          </a:blip>
          <a:srcRect l="29596" t="20183" r="31195" b="40716"/>
          <a:stretch/>
        </p:blipFill>
        <p:spPr>
          <a:xfrm>
            <a:off x="3881026" y="444398"/>
            <a:ext cx="4097476" cy="260340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3578E40-46F9-B2E6-0F21-11FB1136F8EF}"/>
              </a:ext>
            </a:extLst>
          </p:cNvPr>
          <p:cNvSpPr/>
          <p:nvPr/>
        </p:nvSpPr>
        <p:spPr>
          <a:xfrm>
            <a:off x="2782120" y="2908822"/>
            <a:ext cx="54464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11500" b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Hebrew" panose="02040503050201020203" pitchFamily="18" charset="-79"/>
                <a:cs typeface="Adobe Hebrew" panose="02040503050201020203" pitchFamily="18" charset="-79"/>
              </a:rPr>
              <a:t>A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0D873CCF-E392-C865-14C9-D8AF13253A3C}"/>
              </a:ext>
            </a:extLst>
          </p:cNvPr>
          <p:cNvSpPr/>
          <p:nvPr/>
        </p:nvSpPr>
        <p:spPr>
          <a:xfrm>
            <a:off x="3758539" y="2908822"/>
            <a:ext cx="54464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11500" b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Hebrew" panose="02040503050201020203" pitchFamily="18" charset="-79"/>
                <a:cs typeface="Adobe Hebrew" panose="02040503050201020203" pitchFamily="18" charset="-79"/>
              </a:rPr>
              <a:t>R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509BA08-7A60-0284-9178-9B9D1C4E6532}"/>
              </a:ext>
            </a:extLst>
          </p:cNvPr>
          <p:cNvSpPr/>
          <p:nvPr/>
        </p:nvSpPr>
        <p:spPr>
          <a:xfrm>
            <a:off x="4989928" y="2918982"/>
            <a:ext cx="54464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11500" b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Hebrew" panose="02040503050201020203" pitchFamily="18" charset="-79"/>
                <a:cs typeface="Adobe Hebrew" panose="02040503050201020203" pitchFamily="18" charset="-79"/>
              </a:rPr>
              <a:t>M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2AF01DE-417C-06F3-82D8-618720D57297}"/>
              </a:ext>
            </a:extLst>
          </p:cNvPr>
          <p:cNvSpPr txBox="1"/>
          <p:nvPr/>
        </p:nvSpPr>
        <p:spPr>
          <a:xfrm>
            <a:off x="5201271" y="2907817"/>
            <a:ext cx="5964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500" b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Hebrew" panose="02040503050201020203" pitchFamily="18" charset="-79"/>
                <a:cs typeface="Adobe Hebrew" panose="02040503050201020203" pitchFamily="18" charset="-79"/>
              </a:rPr>
              <a:t>FOLIO</a:t>
            </a:r>
          </a:p>
        </p:txBody>
      </p:sp>
    </p:spTree>
    <p:extLst>
      <p:ext uri="{BB962C8B-B14F-4D97-AF65-F5344CB8AC3E}">
        <p14:creationId xmlns:p14="http://schemas.microsoft.com/office/powerpoint/2010/main" val="1059353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4">
            <a:extLst>
              <a:ext uri="{FF2B5EF4-FFF2-40B4-BE49-F238E27FC236}">
                <a16:creationId xmlns:a16="http://schemas.microsoft.com/office/drawing/2014/main" id="{293067CD-13A7-4384-B15E-5D49AF03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E5529E-0593-0CFC-DAFA-7D0DA47F5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What</a:t>
            </a:r>
            <a:r>
              <a:rPr lang="nl-BE" dirty="0">
                <a:solidFill>
                  <a:schemeClr val="bg1"/>
                </a:solidFill>
              </a:rPr>
              <a:t> is Farmfolio?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861941B-BCD7-466E-1B36-028542BEE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693061" cy="4038600"/>
          </a:xfrm>
        </p:spPr>
        <p:txBody>
          <a:bodyPr>
            <a:normAutofit fontScale="77500" lnSpcReduction="20000"/>
          </a:bodyPr>
          <a:lstStyle/>
          <a:p>
            <a:pPr marL="45720" indent="0">
              <a:buClr>
                <a:schemeClr val="bg1"/>
              </a:buClr>
              <a:buNone/>
            </a:pPr>
            <a:r>
              <a:rPr lang="nl-BE" sz="3000" dirty="0">
                <a:solidFill>
                  <a:schemeClr val="bg1"/>
                </a:solidFill>
              </a:rPr>
              <a:t>Portfolio </a:t>
            </a:r>
            <a:r>
              <a:rPr lang="nl-BE" sz="3000" dirty="0" err="1">
                <a:solidFill>
                  <a:schemeClr val="bg1"/>
                </a:solidFill>
              </a:rPr>
              <a:t>visualiser</a:t>
            </a:r>
            <a:r>
              <a:rPr lang="nl-BE" sz="3000" dirty="0">
                <a:solidFill>
                  <a:schemeClr val="bg1"/>
                </a:solidFill>
              </a:rPr>
              <a:t> </a:t>
            </a:r>
          </a:p>
          <a:p>
            <a:pPr lvl="1">
              <a:buClr>
                <a:schemeClr val="bg1"/>
              </a:buClr>
            </a:pPr>
            <a:r>
              <a:rPr lang="nl-BE" sz="2600" dirty="0" err="1">
                <a:solidFill>
                  <a:schemeClr val="bg1"/>
                </a:solidFill>
              </a:rPr>
              <a:t>Overview</a:t>
            </a:r>
            <a:r>
              <a:rPr lang="nl-BE" sz="2600" dirty="0">
                <a:solidFill>
                  <a:schemeClr val="bg1"/>
                </a:solidFill>
              </a:rPr>
              <a:t> </a:t>
            </a:r>
            <a:r>
              <a:rPr lang="nl-BE" sz="2600" dirty="0" err="1">
                <a:solidFill>
                  <a:schemeClr val="bg1"/>
                </a:solidFill>
              </a:rPr>
              <a:t>based</a:t>
            </a:r>
            <a:r>
              <a:rPr lang="nl-BE" sz="2600" dirty="0">
                <a:solidFill>
                  <a:schemeClr val="bg1"/>
                </a:solidFill>
              </a:rPr>
              <a:t> on </a:t>
            </a:r>
            <a:r>
              <a:rPr lang="nl-BE" sz="2600" dirty="0" err="1">
                <a:solidFill>
                  <a:schemeClr val="bg1"/>
                </a:solidFill>
              </a:rPr>
              <a:t>growth</a:t>
            </a:r>
            <a:r>
              <a:rPr lang="nl-BE" sz="2600" dirty="0">
                <a:solidFill>
                  <a:schemeClr val="bg1"/>
                </a:solidFill>
              </a:rPr>
              <a:t> and health status of a </a:t>
            </a:r>
            <a:r>
              <a:rPr lang="nl-BE" sz="2600" dirty="0" err="1">
                <a:solidFill>
                  <a:schemeClr val="bg1"/>
                </a:solidFill>
              </a:rPr>
              <a:t>crop</a:t>
            </a:r>
            <a:endParaRPr lang="nl-BE" sz="26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nl-BE" sz="2600" dirty="0">
                <a:solidFill>
                  <a:schemeClr val="bg1"/>
                </a:solidFill>
              </a:rPr>
              <a:t>Visual </a:t>
            </a:r>
            <a:r>
              <a:rPr lang="nl-BE" sz="2600" dirty="0" err="1">
                <a:solidFill>
                  <a:schemeClr val="bg1"/>
                </a:solidFill>
              </a:rPr>
              <a:t>progress</a:t>
            </a:r>
            <a:endParaRPr lang="nl-BE" sz="2600" dirty="0">
              <a:solidFill>
                <a:schemeClr val="bg1"/>
              </a:solidFill>
            </a:endParaRPr>
          </a:p>
          <a:p>
            <a:pPr marL="45720" indent="0">
              <a:buClr>
                <a:schemeClr val="bg1"/>
              </a:buClr>
              <a:buNone/>
            </a:pPr>
            <a:r>
              <a:rPr lang="nl-BE" sz="3200" dirty="0" err="1">
                <a:solidFill>
                  <a:schemeClr val="bg1"/>
                </a:solidFill>
              </a:rPr>
              <a:t>Education</a:t>
            </a:r>
            <a:r>
              <a:rPr lang="nl-BE" sz="3200" dirty="0">
                <a:solidFill>
                  <a:schemeClr val="bg1"/>
                </a:solidFill>
              </a:rPr>
              <a:t> platform</a:t>
            </a:r>
          </a:p>
          <a:p>
            <a:pPr lvl="1">
              <a:buClr>
                <a:schemeClr val="bg1"/>
              </a:buClr>
            </a:pPr>
            <a:r>
              <a:rPr lang="nl-BE" sz="2600" dirty="0">
                <a:solidFill>
                  <a:schemeClr val="bg1"/>
                </a:solidFill>
              </a:rPr>
              <a:t>Crash courses</a:t>
            </a:r>
          </a:p>
          <a:p>
            <a:pPr lvl="1">
              <a:buClr>
                <a:schemeClr val="bg1"/>
              </a:buClr>
            </a:pPr>
            <a:r>
              <a:rPr lang="nl-BE" sz="2600" dirty="0">
                <a:solidFill>
                  <a:schemeClr val="bg1"/>
                </a:solidFill>
              </a:rPr>
              <a:t>Beginner </a:t>
            </a:r>
            <a:r>
              <a:rPr lang="nl-BE" sz="2600" dirty="0" err="1">
                <a:solidFill>
                  <a:schemeClr val="bg1"/>
                </a:solidFill>
              </a:rPr>
              <a:t>friendly</a:t>
            </a:r>
            <a:r>
              <a:rPr lang="nl-BE" sz="2600" dirty="0">
                <a:solidFill>
                  <a:schemeClr val="bg1"/>
                </a:solidFill>
              </a:rPr>
              <a:t> </a:t>
            </a:r>
            <a:r>
              <a:rPr lang="nl-BE" sz="2600" dirty="0" err="1">
                <a:solidFill>
                  <a:schemeClr val="bg1"/>
                </a:solidFill>
              </a:rPr>
              <a:t>introductions</a:t>
            </a:r>
            <a:endParaRPr lang="nl-BE" sz="2600" dirty="0">
              <a:solidFill>
                <a:schemeClr val="bg1"/>
              </a:solidFill>
            </a:endParaRPr>
          </a:p>
          <a:p>
            <a:pPr marL="45720" indent="0">
              <a:buClr>
                <a:schemeClr val="bg1"/>
              </a:buClr>
              <a:buNone/>
            </a:pPr>
            <a:r>
              <a:rPr lang="nl-BE" sz="3000" dirty="0">
                <a:solidFill>
                  <a:schemeClr val="bg1"/>
                </a:solidFill>
              </a:rPr>
              <a:t>News</a:t>
            </a:r>
          </a:p>
          <a:p>
            <a:pPr lvl="1">
              <a:buClr>
                <a:schemeClr val="bg1"/>
              </a:buClr>
            </a:pPr>
            <a:r>
              <a:rPr lang="nl-BE" sz="2600" dirty="0">
                <a:solidFill>
                  <a:schemeClr val="bg1"/>
                </a:solidFill>
              </a:rPr>
              <a:t>General</a:t>
            </a:r>
          </a:p>
          <a:p>
            <a:pPr lvl="1">
              <a:buClr>
                <a:schemeClr val="bg1"/>
              </a:buClr>
            </a:pPr>
            <a:r>
              <a:rPr lang="nl-BE" sz="2600" dirty="0" err="1">
                <a:solidFill>
                  <a:schemeClr val="bg1"/>
                </a:solidFill>
              </a:rPr>
              <a:t>Specific</a:t>
            </a:r>
            <a:endParaRPr lang="nl-BE" sz="2600" dirty="0">
              <a:solidFill>
                <a:schemeClr val="bg1"/>
              </a:solidFill>
            </a:endParaRPr>
          </a:p>
          <a:p>
            <a:pPr marL="45720" indent="0">
              <a:buClr>
                <a:schemeClr val="bg1"/>
              </a:buClr>
              <a:buNone/>
            </a:pPr>
            <a:r>
              <a:rPr lang="nl-BE" sz="3000" dirty="0">
                <a:solidFill>
                  <a:schemeClr val="bg1"/>
                </a:solidFill>
              </a:rPr>
              <a:t>Community</a:t>
            </a:r>
          </a:p>
          <a:p>
            <a:pPr lvl="1">
              <a:buClr>
                <a:schemeClr val="bg1"/>
              </a:buClr>
            </a:pPr>
            <a:r>
              <a:rPr lang="nl-BE" sz="2600" dirty="0">
                <a:solidFill>
                  <a:schemeClr val="bg1"/>
                </a:solidFill>
              </a:rPr>
              <a:t>Live chat</a:t>
            </a:r>
          </a:p>
          <a:p>
            <a:pPr lvl="1">
              <a:buClr>
                <a:schemeClr val="bg1"/>
              </a:buClr>
            </a:pPr>
            <a:r>
              <a:rPr lang="nl-BE" sz="2600" dirty="0" err="1">
                <a:solidFill>
                  <a:schemeClr val="bg1"/>
                </a:solidFill>
              </a:rPr>
              <a:t>Posts</a:t>
            </a:r>
            <a:endParaRPr lang="nl-BE" sz="2600" dirty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nl-BE" dirty="0">
              <a:solidFill>
                <a:schemeClr val="bg1"/>
              </a:solidFill>
            </a:endParaRPr>
          </a:p>
          <a:p>
            <a:pPr marL="45720" indent="0">
              <a:buNone/>
            </a:pPr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2050" name="Picture 2" descr="Afbeelding met Strategievideogame, plant, tekenfilm, pc-game&#10;&#10;Door AI gegenereerde inhoud is mogelijk onjuist.">
            <a:extLst>
              <a:ext uri="{FF2B5EF4-FFF2-40B4-BE49-F238E27FC236}">
                <a16:creationId xmlns:a16="http://schemas.microsoft.com/office/drawing/2014/main" id="{A0EEA25F-CF57-E33A-271D-F7974ED5C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0" r="31136" b="1"/>
          <a:stretch/>
        </p:blipFill>
        <p:spPr bwMode="auto">
          <a:xfrm>
            <a:off x="8301386" y="243840"/>
            <a:ext cx="3646837" cy="637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ectangle 2056">
            <a:extLst>
              <a:ext uri="{FF2B5EF4-FFF2-40B4-BE49-F238E27FC236}">
                <a16:creationId xmlns:a16="http://schemas.microsoft.com/office/drawing/2014/main" id="{42E9009C-D0E3-46ED-935B-6C1C2965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274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B1A12-25DD-B1DC-8FD3-D6AD69BB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Interactivity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4F3C99-3F86-F6B1-FFB2-8EEE0B930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240" y="1955800"/>
            <a:ext cx="9872871" cy="40386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" indent="0" rtl="0">
              <a:spcBef>
                <a:spcPts val="1800"/>
              </a:spcBef>
              <a:spcAft>
                <a:spcPts val="400"/>
              </a:spcAft>
              <a:buNone/>
            </a:pPr>
            <a:r>
              <a:rPr lang="en-US" i="0" u="none" strike="noStrike" dirty="0">
                <a:effectLst/>
                <a:latin typeface="Arial"/>
                <a:cs typeface="Arial"/>
              </a:rPr>
              <a:t>User </a:t>
            </a:r>
            <a:r>
              <a:rPr lang="en-US" i="0" u="none" strike="noStrike">
                <a:effectLst/>
                <a:latin typeface="Arial"/>
                <a:cs typeface="Arial"/>
              </a:rPr>
              <a:t>journey</a:t>
            </a:r>
            <a:endParaRPr lang="en-US" dirty="0">
              <a:effectLst/>
              <a:latin typeface="Arial"/>
              <a:cs typeface="Arial"/>
            </a:endParaRPr>
          </a:p>
          <a:p>
            <a:pPr fontAlgn="base">
              <a:spcBef>
                <a:spcPts val="1200"/>
              </a:spcBef>
              <a:buFont typeface="+mj-lt"/>
              <a:buChar char="•"/>
            </a:pPr>
            <a:r>
              <a:rPr lang="en-US" sz="1800" dirty="0">
                <a:latin typeface="Arial"/>
                <a:cs typeface="Arial"/>
              </a:rPr>
              <a:t>Create</a:t>
            </a:r>
            <a:r>
              <a:rPr lang="en-US" sz="1800" b="0" i="0" u="none" strike="noStrike" dirty="0">
                <a:effectLst/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avatar </a:t>
            </a:r>
          </a:p>
          <a:p>
            <a:pPr>
              <a:spcBef>
                <a:spcPts val="1200"/>
              </a:spcBef>
              <a:buFont typeface="+mj-lt"/>
              <a:buChar char="•"/>
            </a:pPr>
            <a:r>
              <a:rPr lang="en-US" sz="1800" dirty="0">
                <a:latin typeface="Arial"/>
                <a:cs typeface="Arial"/>
              </a:rPr>
              <a:t>Select</a:t>
            </a:r>
            <a:r>
              <a:rPr lang="en-US" sz="1800" b="0" i="0" u="none" strike="noStrike" dirty="0">
                <a:effectLst/>
                <a:latin typeface="Arial"/>
                <a:cs typeface="Arial"/>
              </a:rPr>
              <a:t> goals (e.g., Retirement, Crypto Adventure, Impact Investing)</a:t>
            </a:r>
            <a:endParaRPr lang="en-US" dirty="0"/>
          </a:p>
          <a:p>
            <a:pPr rtl="0" fontAlgn="base">
              <a:buFont typeface="+mj-lt"/>
              <a:buChar char="•"/>
            </a:pPr>
            <a:r>
              <a:rPr lang="en-US" sz="1800" b="0" i="0" u="none" strike="noStrike" dirty="0">
                <a:effectLst/>
                <a:latin typeface="Arial"/>
                <a:cs typeface="Arial"/>
              </a:rPr>
              <a:t>Visual Progression</a:t>
            </a:r>
          </a:p>
          <a:p>
            <a:pPr marL="4572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en-US" i="0" u="none" strike="noStrike">
              <a:effectLst/>
              <a:latin typeface="Arial"/>
              <a:cs typeface="Arial"/>
            </a:endParaRPr>
          </a:p>
          <a:p>
            <a:pPr marL="4572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latin typeface="Corbel"/>
                <a:cs typeface="Arial"/>
              </a:rPr>
              <a:t>Learning place</a:t>
            </a:r>
          </a:p>
          <a:p>
            <a:pPr>
              <a:spcBef>
                <a:spcPts val="1200"/>
              </a:spcBef>
              <a:buFont typeface="Corbel" panose="020B0503020204020204"/>
              <a:buChar char="•"/>
            </a:pPr>
            <a:r>
              <a:rPr lang="en-US" sz="1800">
                <a:latin typeface="Arial"/>
                <a:cs typeface="Arial"/>
              </a:rPr>
              <a:t>Portfolio quiz</a:t>
            </a:r>
          </a:p>
          <a:p>
            <a:pPr>
              <a:spcBef>
                <a:spcPts val="1200"/>
              </a:spcBef>
              <a:buFont typeface="+mj-lt"/>
              <a:buChar char="•"/>
            </a:pPr>
            <a:r>
              <a:rPr lang="en-US" sz="1800" dirty="0">
                <a:latin typeface="Arial"/>
                <a:cs typeface="Arial"/>
              </a:rPr>
              <a:t>Let</a:t>
            </a:r>
            <a:r>
              <a:rPr lang="en-US" sz="1800" b="0" i="0" u="none" strike="noStrike" dirty="0">
                <a:effectLst/>
                <a:latin typeface="Arial"/>
                <a:cs typeface="Arial"/>
              </a:rPr>
              <a:t> player guess their profits/</a:t>
            </a:r>
            <a:r>
              <a:rPr lang="en-US" sz="1800" dirty="0">
                <a:latin typeface="Arial"/>
                <a:cs typeface="Arial"/>
              </a:rPr>
              <a:t>losses</a:t>
            </a:r>
            <a:endParaRPr lang="en-US">
              <a:latin typeface="Corbel"/>
              <a:cs typeface="Arial"/>
            </a:endParaRPr>
          </a:p>
          <a:p>
            <a:pPr>
              <a:spcBef>
                <a:spcPts val="1200"/>
              </a:spcBef>
              <a:buFont typeface="+mj-lt"/>
              <a:buChar char="•"/>
            </a:pPr>
            <a:r>
              <a:rPr lang="en-US" sz="1800" dirty="0">
                <a:latin typeface="Arial"/>
                <a:cs typeface="Arial"/>
              </a:rPr>
              <a:t>Show</a:t>
            </a:r>
            <a:r>
              <a:rPr lang="en-US" sz="1800" b="0" i="0" u="none" strike="noStrike" dirty="0">
                <a:effectLst/>
                <a:latin typeface="Arial"/>
                <a:cs typeface="Arial"/>
              </a:rPr>
              <a:t> why company had profit/</a:t>
            </a:r>
            <a:r>
              <a:rPr lang="en-US" sz="1800" dirty="0">
                <a:latin typeface="Arial"/>
                <a:cs typeface="Arial"/>
              </a:rPr>
              <a:t>loss</a:t>
            </a:r>
            <a:endParaRPr lang="en-US" dirty="0">
              <a:latin typeface="Corbel" panose="020B0503020204020204"/>
              <a:cs typeface="Arial"/>
            </a:endParaRPr>
          </a:p>
          <a:p>
            <a:pPr marL="45720" indent="0">
              <a:spcBef>
                <a:spcPts val="1200"/>
              </a:spcBef>
              <a:buNone/>
            </a:pPr>
            <a:endParaRPr lang="en-US" sz="1800" b="0" i="0" u="none" strike="noStrike">
              <a:effectLst/>
              <a:latin typeface="Arial"/>
              <a:cs typeface="Arial"/>
            </a:endParaRPr>
          </a:p>
          <a:p>
            <a:pPr marL="274320" indent="0" rtl="0" fontAlgn="base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/>
            </a:endParaRPr>
          </a:p>
        </p:txBody>
      </p:sp>
      <p:pic>
        <p:nvPicPr>
          <p:cNvPr id="4" name="Graphic 3" descr="Shoe footprints with solid fill">
            <a:extLst>
              <a:ext uri="{FF2B5EF4-FFF2-40B4-BE49-F238E27FC236}">
                <a16:creationId xmlns:a16="http://schemas.microsoft.com/office/drawing/2014/main" id="{1D17ED61-1350-D3A0-7DB9-EE97E12FF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" y="2380826"/>
            <a:ext cx="914400" cy="914400"/>
          </a:xfrm>
          <a:prstGeom prst="rect">
            <a:avLst/>
          </a:prstGeom>
        </p:spPr>
      </p:pic>
      <p:pic>
        <p:nvPicPr>
          <p:cNvPr id="6" name="Graphic 5" descr="Barn with solid fill">
            <a:extLst>
              <a:ext uri="{FF2B5EF4-FFF2-40B4-BE49-F238E27FC236}">
                <a16:creationId xmlns:a16="http://schemas.microsoft.com/office/drawing/2014/main" id="{A2C9049E-8263-81B6-841F-59FB64704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" y="44043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8A52D-2496-4956-A9A4-EA5C38B2F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9C8E2-EF9B-4E0B-A17E-836DE0508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8533" cy="1886373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B36B56-C42B-6992-C6D7-91051471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Revenue Model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EB557E-621E-4254-B750-85274C5F4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29841"/>
            <a:ext cx="12192000" cy="432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A37FDDDD-C4B6-7E32-DA19-960BD9279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5021"/>
              </p:ext>
            </p:extLst>
          </p:nvPr>
        </p:nvGraphicFramePr>
        <p:xfrm>
          <a:off x="1737361" y="2689970"/>
          <a:ext cx="8717278" cy="2684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8639">
                  <a:extLst>
                    <a:ext uri="{9D8B030D-6E8A-4147-A177-3AD203B41FA5}">
                      <a16:colId xmlns:a16="http://schemas.microsoft.com/office/drawing/2014/main" val="2327060446"/>
                    </a:ext>
                  </a:extLst>
                </a:gridCol>
                <a:gridCol w="4358639">
                  <a:extLst>
                    <a:ext uri="{9D8B030D-6E8A-4147-A177-3AD203B41FA5}">
                      <a16:colId xmlns:a16="http://schemas.microsoft.com/office/drawing/2014/main" val="5471335"/>
                    </a:ext>
                  </a:extLst>
                </a:gridCol>
              </a:tblGrid>
              <a:tr h="472243">
                <a:tc>
                  <a:txBody>
                    <a:bodyPr/>
                    <a:lstStyle/>
                    <a:p>
                      <a:r>
                        <a:rPr lang="nl-BE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60224"/>
                  </a:ext>
                </a:extLst>
              </a:tr>
              <a:tr h="22124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/>
                        <a:t>Basic lessons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/>
                        <a:t>Graphs and analytical info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/>
                        <a:t>General advice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/>
                        <a:t>Cosmetics based on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/>
                        <a:t>Log-in streak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/>
                        <a:t>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dirty="0"/>
                        <a:t>Advanced </a:t>
                      </a:r>
                      <a:r>
                        <a:rPr lang="nl-BE" dirty="0" err="1"/>
                        <a:t>lessons</a:t>
                      </a:r>
                      <a:endParaRPr lang="nl-B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dirty="0"/>
                        <a:t>Extra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dirty="0" err="1"/>
                        <a:t>Exclusive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advice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from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experienced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investors</a:t>
                      </a:r>
                      <a:endParaRPr lang="nl-B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nl-BE" dirty="0"/>
                        <a:t>More </a:t>
                      </a:r>
                      <a:r>
                        <a:rPr lang="nl-BE" dirty="0" err="1"/>
                        <a:t>cosmetics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avatars</a:t>
                      </a:r>
                      <a:r>
                        <a:rPr lang="nl-BE" dirty="0"/>
                        <a:t>, </a:t>
                      </a:r>
                      <a:r>
                        <a:rPr lang="nl-BE" dirty="0" err="1"/>
                        <a:t>plants</a:t>
                      </a:r>
                      <a:r>
                        <a:rPr lang="nl-BE" dirty="0"/>
                        <a:t>, background,…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686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41132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EC76A904CBCA468C60C8250BA9711F" ma:contentTypeVersion="13" ma:contentTypeDescription="Create a new document." ma:contentTypeScope="" ma:versionID="45d5c302b75b7991f6b49f318ceedf0e">
  <xsd:schema xmlns:xsd="http://www.w3.org/2001/XMLSchema" xmlns:xs="http://www.w3.org/2001/XMLSchema" xmlns:p="http://schemas.microsoft.com/office/2006/metadata/properties" xmlns:ns3="b8e29f04-d4b6-4192-8923-4366fee15c88" xmlns:ns4="af655ab8-bc6f-40da-9b4e-cb8bc0774586" targetNamespace="http://schemas.microsoft.com/office/2006/metadata/properties" ma:root="true" ma:fieldsID="b246352514875a0c1c292de2e10b0a71" ns3:_="" ns4:_="">
    <xsd:import namespace="b8e29f04-d4b6-4192-8923-4366fee15c88"/>
    <xsd:import namespace="af655ab8-bc6f-40da-9b4e-cb8bc07745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e29f04-d4b6-4192-8923-4366fee15c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55ab8-bc6f-40da-9b4e-cb8bc077458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e29f04-d4b6-4192-8923-4366fee15c88" xsi:nil="true"/>
  </documentManagement>
</p:properties>
</file>

<file path=customXml/itemProps1.xml><?xml version="1.0" encoding="utf-8"?>
<ds:datastoreItem xmlns:ds="http://schemas.openxmlformats.org/officeDocument/2006/customXml" ds:itemID="{DBFE568A-2CF6-49E4-A869-3321702FC4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7647C5-2235-4F4A-ADF6-22D557D484D5}">
  <ds:schemaRefs>
    <ds:schemaRef ds:uri="af655ab8-bc6f-40da-9b4e-cb8bc0774586"/>
    <ds:schemaRef ds:uri="b8e29f04-d4b6-4192-8923-4366fee15c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1B9CB37-16AD-402F-B445-746A32456466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b8e29f04-d4b6-4192-8923-4366fee15c88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af655ab8-bc6f-40da-9b4e-cb8bc0774586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0</TotalTime>
  <Words>872</Words>
  <Application>Microsoft Office PowerPoint</Application>
  <PresentationFormat>Breedbeeld</PresentationFormat>
  <Paragraphs>208</Paragraphs>
  <Slides>27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2" baseType="lpstr">
      <vt:lpstr>Adobe Hebrew</vt:lpstr>
      <vt:lpstr>Arial</vt:lpstr>
      <vt:lpstr>Corbel</vt:lpstr>
      <vt:lpstr>Impact</vt:lpstr>
      <vt:lpstr>Basis</vt:lpstr>
      <vt:lpstr>Investsuite case</vt:lpstr>
      <vt:lpstr>PROBLEM </vt:lpstr>
      <vt:lpstr>Improvements</vt:lpstr>
      <vt:lpstr>TARGET AUDIENCE</vt:lpstr>
      <vt:lpstr>Goals</vt:lpstr>
      <vt:lpstr>PowerPoint-presentatie</vt:lpstr>
      <vt:lpstr>What is Farmfolio?</vt:lpstr>
      <vt:lpstr>Interactivity</vt:lpstr>
      <vt:lpstr>Revenue Model</vt:lpstr>
      <vt:lpstr>Scalability</vt:lpstr>
      <vt:lpstr>What’s in it for you?</vt:lpstr>
      <vt:lpstr>DEMONSTRATION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DEMONSTRATION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Romeo Dewinter</dc:creator>
  <cp:lastModifiedBy>Romeo Dewinter</cp:lastModifiedBy>
  <cp:revision>1</cp:revision>
  <dcterms:created xsi:type="dcterms:W3CDTF">2025-03-13T23:01:52Z</dcterms:created>
  <dcterms:modified xsi:type="dcterms:W3CDTF">2025-03-14T14:57:15Z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0x0101007BEC76A904CBCA468C60C8250BA9711F</vt:lpwstr>
  </property>
</Properties>
</file>